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6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A09CB-C843-49AC-BD50-7A6E745A5139}" type="datetimeFigureOut">
              <a:rPr lang="it-IT" smtClean="0"/>
              <a:pPr/>
              <a:t>15/01/2022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DB4D1-C31E-4A16-ACA0-4A312E28CF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c.panorama@libero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vuy-mnsk-sr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vuy-mnsk-sr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/>
          </p:cNvSpPr>
          <p:nvPr/>
        </p:nvSpPr>
        <p:spPr bwMode="auto">
          <a:xfrm>
            <a:off x="3049588" y="5517233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90" y="-2807"/>
              <a:ext cx="4989" cy="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32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Piancavallo             16 gennaio 2022</a:t>
              </a:r>
              <a:endParaRPr kumimoji="0" lang="it-IT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251521" y="2426499"/>
            <a:ext cx="61024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29° TROFEO PANORAMA </a:t>
            </a:r>
          </a:p>
          <a:p>
            <a:pPr algn="ctr"/>
            <a:r>
              <a:rPr lang="it-IT" sz="2400" i="1" dirty="0"/>
              <a:t>Memorial Luca Rossi</a:t>
            </a:r>
          </a:p>
        </p:txBody>
      </p:sp>
      <p:sp>
        <p:nvSpPr>
          <p:cNvPr id="4" name="Rettangolo 3"/>
          <p:cNvSpPr/>
          <p:nvPr/>
        </p:nvSpPr>
        <p:spPr>
          <a:xfrm>
            <a:off x="898476" y="3445682"/>
            <a:ext cx="43022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Gara Individuale T.L.</a:t>
            </a:r>
          </a:p>
          <a:p>
            <a:r>
              <a:rPr lang="it-IT" sz="2000" dirty="0"/>
              <a:t>Categorie maschili e femminili</a:t>
            </a:r>
          </a:p>
          <a:p>
            <a:r>
              <a:rPr lang="it-IT" sz="2000" b="1" dirty="0"/>
              <a:t>U8 - Baby Sprint</a:t>
            </a:r>
          </a:p>
          <a:p>
            <a:r>
              <a:rPr lang="it-IT" sz="2000" b="1" dirty="0"/>
              <a:t>U10 - Baby </a:t>
            </a:r>
          </a:p>
          <a:p>
            <a:r>
              <a:rPr lang="it-IT" sz="2000" b="1" dirty="0"/>
              <a:t>U12 - Cuccioli,</a:t>
            </a:r>
          </a:p>
          <a:p>
            <a:r>
              <a:rPr lang="it-IT" sz="2000" b="1" dirty="0"/>
              <a:t>U14 - Ragazzi </a:t>
            </a:r>
          </a:p>
          <a:p>
            <a:r>
              <a:rPr lang="it-IT" sz="2000" b="1" dirty="0"/>
              <a:t>U16 - Allievi </a:t>
            </a:r>
          </a:p>
          <a:p>
            <a:r>
              <a:rPr lang="it-IT" sz="2000" b="1" dirty="0"/>
              <a:t>U18 - Aspiranti</a:t>
            </a:r>
          </a:p>
          <a:p>
            <a:r>
              <a:rPr lang="it-IT" sz="2000" b="1" dirty="0"/>
              <a:t>U 20- Juniores </a:t>
            </a:r>
          </a:p>
          <a:p>
            <a:r>
              <a:rPr lang="it-IT" sz="2000" b="1" dirty="0"/>
              <a:t>Seniores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138" y="2888983"/>
            <a:ext cx="2057506" cy="13589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325" y="3854882"/>
            <a:ext cx="2300102" cy="132575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1426" y="4233073"/>
            <a:ext cx="1227217" cy="132161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0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90" y="-2682"/>
              <a:ext cx="453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2800" b="1" dirty="0"/>
                <a:t>ISTRUZIONI IN MATERIA COVID-19 </a:t>
              </a:r>
              <a:endParaRPr lang="it-IT" b="1" dirty="0">
                <a:solidFill>
                  <a:srgbClr val="002B58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655676" y="2257508"/>
            <a:ext cx="6156684" cy="3754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La Gara regionale si svolge secondo le linee guida della FISI in tema Covid-19 sulla base in vigore al momento della gara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La manifestazione si svolge a porte chiuse, quindi l’accesso al campo gara è riservato ai soli atleti, tecnici, delegati, cronometristi, giudici, personale accreditato del comitato organizzatore e personale di soccorso.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Le società dovranno obbligatoriamente inviare, entro le ore 17.00 di venerdì 14 via mail a </a:t>
            </a:r>
            <a:r>
              <a:rPr lang="it-IT" sz="1600" dirty="0">
                <a:solidFill>
                  <a:schemeClr val="tx2"/>
                </a:solidFill>
                <a:hlinkClick r:id="rId3"/>
              </a:rPr>
              <a:t>sc.panorama@libero.it</a:t>
            </a:r>
            <a:r>
              <a:rPr lang="it-IT" sz="1600" dirty="0">
                <a:solidFill>
                  <a:schemeClr val="tx2"/>
                </a:solidFill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l’Allegato 2 – nominativi degli atleti, tecnici ed accompagnatori</a:t>
            </a:r>
            <a:r>
              <a:rPr lang="it-IT" sz="1600" dirty="0">
                <a:solidFill>
                  <a:schemeClr val="tx2"/>
                </a:solidFill>
              </a:rPr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il nominativo e il cellulare di un delegato delle società, i delegati riceveranno via WhatsApp tramite il gruppo </a:t>
            </a:r>
            <a:r>
              <a:rPr lang="it-IT" sz="1800" b="1" u="sng" kern="50" dirty="0" err="1">
                <a:solidFill>
                  <a:srgbClr val="272627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whatsapp</a:t>
            </a:r>
            <a:r>
              <a:rPr lang="it-IT" sz="1800" b="1" u="sng" kern="50" dirty="0">
                <a:solidFill>
                  <a:srgbClr val="272627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allenatori sci club FVG</a:t>
            </a:r>
            <a:r>
              <a:rPr lang="it-IT" sz="1800" kern="50" dirty="0">
                <a:solidFill>
                  <a:srgbClr val="272627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” le informazioni sulla gara e sulle premiazioni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I pettorali verranno ritirati esclusivamente dai responsabili delle varie società preventivamente accreditati</a:t>
            </a:r>
          </a:p>
        </p:txBody>
      </p:sp>
    </p:spTree>
    <p:extLst>
      <p:ext uri="{BB962C8B-B14F-4D97-AF65-F5344CB8AC3E}">
        <p14:creationId xmlns:p14="http://schemas.microsoft.com/office/powerpoint/2010/main" val="715654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0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90" y="-2625"/>
              <a:ext cx="453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2800" b="1" dirty="0"/>
                <a:t>ISTRUZIONI IN MATERIA COVID-19 </a:t>
              </a:r>
              <a:endParaRPr lang="it-IT" b="1" dirty="0">
                <a:solidFill>
                  <a:srgbClr val="002B58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655676" y="2539250"/>
            <a:ext cx="615668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Per il ritiro dei pettorali i responsabili dovranno consegnare il </a:t>
            </a:r>
            <a:r>
              <a:rPr lang="it-IT" sz="1600" b="1" dirty="0">
                <a:solidFill>
                  <a:schemeClr val="tx2"/>
                </a:solidFill>
              </a:rPr>
              <a:t>Questionario Salute FISI </a:t>
            </a:r>
            <a:r>
              <a:rPr lang="it-IT" sz="1600" dirty="0">
                <a:solidFill>
                  <a:schemeClr val="tx2"/>
                </a:solidFill>
              </a:rPr>
              <a:t>di tutti i propri atleti iscritti. Il Questionario, nel caso di atleti minorenni, deve essere firmato da un genitore. (</a:t>
            </a:r>
            <a:r>
              <a:rPr lang="it-IT" sz="1600" b="1" dirty="0">
                <a:solidFill>
                  <a:schemeClr val="tx2"/>
                </a:solidFill>
              </a:rPr>
              <a:t>Allegato 1</a:t>
            </a:r>
            <a:r>
              <a:rPr lang="it-IT" sz="1600" dirty="0">
                <a:solidFill>
                  <a:schemeClr val="tx2"/>
                </a:solidFill>
              </a:rPr>
              <a:t>). Non verrà consegnato il pettorale degli atleti senza dichiarazione firmata dal genitore.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percorso dedicato per l’ingresso degli atleti sul campo gara e uscite separate.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Per l’accesso al campo gara, anche per la ricognizione della pista, ogni atleta dovrà indossare il pettorale  e mascherina FFp2 e transitare attraverso il percorso dedicato per la misurazione della temperatura, stessa procedure per i tecnici/delegati con elemento di riconoscimento indossato.</a:t>
            </a:r>
          </a:p>
        </p:txBody>
      </p:sp>
    </p:spTree>
    <p:extLst>
      <p:ext uri="{BB962C8B-B14F-4D97-AF65-F5344CB8AC3E}">
        <p14:creationId xmlns:p14="http://schemas.microsoft.com/office/powerpoint/2010/main" val="232706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0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920" y="-2625"/>
              <a:ext cx="453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it-IT" sz="2800" b="1" dirty="0"/>
                <a:t>ISTRUZIONI IN MATERIA COVID-19 </a:t>
              </a:r>
              <a:endParaRPr lang="it-IT" b="1" dirty="0">
                <a:solidFill>
                  <a:srgbClr val="002B58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655676" y="2105320"/>
            <a:ext cx="6012668" cy="38933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Per accedere all’area di partenza tutti devono indossare la mascherina, un minuto prima della partenza posso abbassare la mascherina, non va gettata a terra pena la squalifica ma custodita a cura del concorrente.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Saranno delimitati i corridoi di partenza per il rispetto del distanziamento dei concorrenti e degli accompagnatori. E’ ammesso al massimo un tecnico per gli atleti per tutta la società.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L’ingresso dell’atleta è permesso 5 minuti prima dell’orario di partenza, mentre il tecnico uscirà dal corridoio dedicato per non incrociare i concorrenti in attesa di partire</a:t>
            </a:r>
            <a:r>
              <a:rPr lang="it-IT" sz="1400" dirty="0">
                <a:solidFill>
                  <a:schemeClr val="tx2"/>
                </a:solidFill>
              </a:rPr>
              <a:t>.</a:t>
            </a:r>
            <a:endParaRPr lang="it-IT" sz="1200" i="1" dirty="0">
              <a:solidFill>
                <a:schemeClr val="tx2"/>
              </a:solidFill>
              <a:latin typeface="Arial Narrow" panose="020B0604020202020204" pitchFamily="34" charset="0"/>
              <a:ea typeface="ITC Avant Garde Gothic Medium" charset="0"/>
              <a:cs typeface="Arial Narrow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A ogni atleta, all’ingresso nella zona di partenza, verrà consegnata una borsa con il proprio numero di pettorale, dove mettere i propri indumenti (</a:t>
            </a:r>
            <a:r>
              <a:rPr lang="it-IT" sz="1600" dirty="0" err="1">
                <a:solidFill>
                  <a:schemeClr val="tx2"/>
                </a:solidFill>
              </a:rPr>
              <a:t>coprituta</a:t>
            </a:r>
            <a:r>
              <a:rPr lang="it-IT" sz="1600" dirty="0">
                <a:solidFill>
                  <a:schemeClr val="tx2"/>
                </a:solidFill>
              </a:rPr>
              <a:t>, giacche </a:t>
            </a:r>
            <a:r>
              <a:rPr lang="it-IT" sz="1600" dirty="0" err="1">
                <a:solidFill>
                  <a:schemeClr val="tx2"/>
                </a:solidFill>
              </a:rPr>
              <a:t>ecc</a:t>
            </a:r>
            <a:r>
              <a:rPr lang="it-IT" sz="1600" dirty="0">
                <a:solidFill>
                  <a:schemeClr val="tx2"/>
                </a:solidFill>
              </a:rPr>
              <a:t>). Sacchetti immondizie trasparenti.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2"/>
                </a:solidFill>
              </a:rPr>
              <a:t>L'atleta all'arrivo prende la borsa con i propri indumenti e si allontana dall'area nel tempo più breve possibile, indossando la mascherina.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300" i="1" dirty="0">
              <a:solidFill>
                <a:srgbClr val="002060"/>
              </a:solidFill>
              <a:latin typeface="Arial Narrow" panose="020B0604020202020204" pitchFamily="34" charset="0"/>
              <a:ea typeface="ITC Avant Garde Gothic Medium" charset="0"/>
              <a:cs typeface="Arial Narrow" panose="020B0604020202020204" pitchFamily="34" charset="0"/>
            </a:endParaRPr>
          </a:p>
        </p:txBody>
      </p:sp>
      <p:sp>
        <p:nvSpPr>
          <p:cNvPr id="3" name="AutoShape 2" descr="data:image/png;base64,iVBORw0KGgoAAAANSUhEUgAAAKIAAADkCAYAAAAb8/9qAAAgAElEQVR4XuydB5icV3X3f9N73dmd2d6bVr3LKpbl3rANBhOaa0w3kACB8CX54EtIAiHkg3yUOI7BFFOMDbbBlmX1YvVt2qbtZbbOTu/1e96R1xJWl0fSWjtXj54tc99zzzn3v/e+995z/0eUSqVSZEvWA1fZA6IsEK9yD2SbT3sgC8QsEGaFB7JAnBXdkFUiC8QsBmaFB7JAnBXdkFUiC8QsBmaFB7JAnBXdkFUiC8QsBmaFB94REP1+PxMTE8TjcSorK5FKpSQSCWKxGEqlkqmpKdRqNRqNZlYYm1Vi9nrgHQHx2LFjHDx4EJ1OlwZgNBolEomkgWez2SgsLMRkMpGXlzd7PZDVbFZ44B0B8VQLBAAODw9TXFyMQqGYFcZllXj3eCBjQHz3mJzVdDZ6IAvE2dgrc1CnLBDnYKfPRpOzQJyNvTIHdcoCcQ52+mw0OQvE2dgrc1CnLBDnYKfPRpOvChBnbieIRKLZ6JOsTlfBA1cUiAIA3R4PW7YcZMXyWsrKSsiC8Sr0+ixs8ooBUTh/3rnrMD986iBtXUHyLBIe/IsG3nfvOgwGfRaQsxAcV1Klyw5EYRTs7x/iqZ/sQKaw4PZGeeX1Tr7zj+9BLpOwb38TN2+qZdXKBUgkkiwgr2Tvz6K2LhsQBQAGAgF+9ZvtTEylKC6y8cvnGvnx/30/n//yC3z8kTUYDWp6+qb47g+2c/et+Tz64CaKigqyYJxFALlSqlwWIAphYXv3NfKD/95PMKzgf/7fh3j51Tb+44e72LSuEJMhisloZtXKhby2/TgKuRSVUsZzf9jPwx+az/vuW5+O4Mm+P14pGFz9di4LEPe9cYRPfXELofCJu/v//k/v4YUXm9BpInzq8Y1ACoslh5/9chvPvdjHk9//KA9+4llcnhBiEfzlRyv5q8994Op7J6vBFfPAZQHi7j2HeexzW94yoqFaxacfX83G61cwMTGJ3T6GyWyksqKc7p5+fvjkNjZvnyKRPPHIR+4v5++++sEr5oRsQ1ffA5cdiLlmMX/3xWWsWLEMl8tFeXkZR442sXBBA16vF5FITG9vHz96aj/7jvizQLz6mLgqGlx2IFotEn77zEMMDg7h9frYsGEtQ0MjVFaW09zSin1klJtv3sQTX3ya7XudWSBeFRhc/UavCBCf+9nD6asEOTlmWo+143a50Wo11NRUEYvF07//9Bf+OwvEq4+Hq6bBFQOisJ0jAO7YsXamphzpTey6upr0RSuj0ZgF4lWDwOxo+IoA8bc/e4jh4RGmHU6uv34dIyOj6an5yJFGJqcc3HzTJp7466fYlp2aZwcqroIWlx2IRTYJX/3CChYunJ9enFRWVtDc3MqCBQ1MTzsRRsrBwWH+55k32P6GL/uOeBVAMBuavGxA/MRfbaFmYYq+Fa0YFGr+ccFjrFuyivHxCYaH7eTkmKiqqmRoYJCB7/w7+t27+H39zbw0YubeO8qy2zezAR1XUIfLAsT9+4/w9R0/Y5etmaA4mjZHn1Ty7eLHuaN2HeFwhLy8XPpaWxF95jPkDA+l6yTFYjoWLGf4gQd57PEHrqAbsk1dbQ9cFiAKC5DXDu3i7zqfolEyCCKQi6X03fccKXeM9rYOCgsLqK+vxXHnHUQPHU6ftnhz85j+xCdZ8NCDGPTZiJyrDY4r2f5lAaJggPDuJ+wb/njnr/jO9AtsqljBs9d/4zTbgs//jslPf4bBe99L2Ze+SEl5WfaM+UoiYJa0ddmAOGOfAMhj3Z2MOMe5adk6ZDLZW6YLn3V3dhEaHKR+0w3pz7KBDrMEGVdYjcsOxJnRUeDFEfYQc3MtFBcX4fF46O7ppaK8HLPZlAXgFe742dbcFQHiqaOjsGXT09OXjr4R9hKzI+Bsg8TV0eeKAvFUQArfXwkQHj20j1BKgVmvpqa6kq7efjqaGlHoc6gssjDliyEKexkZnyK/tIylDbVs3baTTTduoqd3EJ1GQVVlBdt37WPl4gZefnULtQ2LkMtSaOQS2ntGuP2WGwkHvby2ZTs3bNrI2KSTZDyMGDF1dXV0dnamv6ZSCbZu38VNm24gHg3zp1deZc36G4j6p/FGQJSIput1dHZQU13Bvn0HGBmxk19YwIR9FLO1kJs3bbg6SLnMrV4VIF5mm94S7xjt5cnfvIZR5KFpcJrv//Pf8t3/+hlHd+7hgY89xK6tL5JbXMMXPv4x/vV7P0EqDpNMxHn04Ud58skf8PuXtvKBB+7ntnVL+NcfP8vffPIhtuxvZ2K0D3OOjoA3xHtuuo7hgBpjcpzX9rfxnttv5Ej7EJHABEqRnC984Qt897vfTX9tO7KTf/juU/z4R//FaNcBfvCz3/Oe99xHd0cjXn8QjVyZrvdv3/kWT3z6Eb7z5HPEXBN85pOP8MnP/C0fe/Rh7rxl05Vy3xVt55oGomtikH//r58zOdRNTn4J9959C280dTIxMMInP/U4e3ZtYduWLfzL//0+P/rRzxGlfCRjUe6++15+/4ffkUDKa1u3c89N64lEokiVOiJJEVKlGnHSj8fpZeOqRcS0pRTpknT19jAy5cHvC5MiglGp4oN/8WF+8ctf8OEPfZif//RJYvEE5QvXsro+nwONbbR39zEx1EsoHKe6fh6PPfgx/vD8r1m5ZiUHjo0QmBzkiU8/yr/+xzM8/thHKMy3XVGAXKnGrmkgCk7s7mpjcGiEqvoG+nu6Wb1mDft27UKi0lJemIvDE2bpwnr6Bu2ISFCQb2X/gcOsXLWSyUkHkXAAuVxBWWkJrc3NWIvKcTrGkSkU6FVyeofGWb1iOdFIkDf2H2D5qjUM9XQi1RhJBD0M2cex5VsZH5ugsLSchtoqevr6qSgtYe/evdTW1xONg1KSoG9gGLfbzcrVq2hqbGL1dWsZGxmmtKSQrVt3oDGaWbtqxZXCxhVt55oH4hX1ZraxS/ZAFoiX7Lrsg5n0QBaImfRmVtYleyALxEt2XfbBTHogo0AcPN7Cz59/lXUbb6R532Y23nYfP//pT1hQV8Wmuz/ES79+krBYRTLgpG7hShoP7cSUV4445qW0ZiFDPa3EJBoivmkqKmtZtbSBX7y4jXnVRdx5yx289MrL3H37XZm0Pytrlnggo0DsatzLRFRL4/4tHDl8mJU33IVSFKUqT0/J0lv4+Y/+hcqGZTQd2MnNd7yPF1/4CUZbLcVmBdOhODKpElEyjFiaZNvW/dx58wZ2HWxh7cbrePwjD/GzZ3/Gox97ZJa4LqtGJj2QUSB6nJO8+KctrFq1HHNuIVMTI0glUnRKGRpzPhOjQ1RVVfHqH/9AUqalurKEUDBEyOdCoslBFPGkR0SzUUvQ60Wp1WLRa2ju6GJyysPypQuorqzKpP1ZWbPEAxkF4iyxKavGu9ADGQXiT37yE0ZGRjLuBp/Pl85ulS2zxwPCmfj999+fMYUyCsRvfetbfPnLX86YcjOCLpfcjCs6hwRmuk8uCxCFdGjC9QCFPDOp0DJt9BzCy2UzNdN9clmA+JePP8q6jetRiCSotCY8PjfWXAsTE1O87/0fRKM4GaV9IZ7KtNEX0ma2zrk9kOk+uSxA/OF/fou+0WnMBj3j0wFWLl+AZ2yIXYfa+H8/+BE5evVF9XOmjb6oxrOVz+iBTPfJZQFipvsu00ZnWr+5KC/TfZIF4lxEUQZsntVA/PznP4/FYsmAmX8uYvfu3axfvz7jcrMCL90D4XCYf/zHf7x0AW97MjsiZsyVc0vQrB4RZ5R7/bWXMVhLWbFoQUZ6J9NGZ0SpOS4k032S+RHxS3/Ffz39DBtWLeaFl1/BHYiiUCnQKyASDJEQKwjFU8iJE/JOM+JN8bMf/ScSgcX9LCXTRs9xDGXE/Ez3SeaB+OUv8/zvfonJWsLEcD8JROw50szDf/EAAZeD4fEpissq0SrlTI0PkpAbuevmTee8WpppozPSE3NcSKb75LIA8dQ+ikZCOFxeCmzWS+66TBt9yYpkH3zLA5nuk4wCUThnFg7DM11eeeUVbr/99kyLzcp7Bx4YHBzk61//+juQ8OePZhSIwnL+4YcfzphyM4J+8IMf8KlPfSrjci9E4NVq2+FwcOzYMTZuFBIkzb7yzDPP8NWvfjVjimUUiJkermesPK/cVJKBoWHKSkvP6JiBwQHKSssuyWlC259/4hMMjnuoLitOy2htPoK1qJJkNIjFmo/0DAutjq529DoTk2ODNLX38tEPf+itevZRO/l5Frr77dRWV5xRr4mJCRobG7ntttsuSe/L/dB5++QiFbgsQPyHr32Z2iUrMapVTDgmaaifh8liQyuDZ3//cjrSuqywiJ4hO0aVFJFMhdcfTq+sRycm6LVPsnrxfHLzyygvzud8RjvH++ieirNqQc0ZzX91y2Zuu/nWi3TNiepC25967AGe+Nq/UFBSTmmujvGxfuyOOBWlBeg0MlISbTqPjDVHQ8OiNUyN9DDqclCWX43fN05jcztFhXkkUinaese586Y1jAz00d8/jkRnojxXjVipYmB4EpsqwfX3PUplvikLxEvqsTc7TXhP/Na//hNSuZTurk7yahZTm2/E4Ylg1ikYd7qw5VnQSUQMOKNY1DH2vnEEraWY6hILyXAAn9yIVZXEH1HwyUc/dgKIX/oSdrudE9n9TikiMeGAB43RQiIaOU11k9nMwOAgxQX5eH0nMludq0hlcmzWvLeqCG0LlB/PPv8KZeWVJMJuPH4P/qCYhtoyWo61oZSKUZsLSAYcNCxdi2O0jym3l4K8IkSSJIlIAJc/RK4lh9bWTmrqqxkb7CGRUmApKEInl9DWehC5vpBkYIrFa24mz6jOAvF8nXW2z2dGro62VorKKpmaGEWpVBNPJlGr1ehUCuyT05gMOsRALJEiFg0jlogIRxKoZGKSIkk6llFIBKRRqzGbTG8C8Yu0traSfBsSRRIZCxrqsY8MMe10n6ZacWk5ZqOeiXE74xOO85qmUKqpq63+MyBejmDf8ymSnZrP56FzfH6+KfRSRV8uuReiz9VqOwvEC+mds9S5FoMerlbAhd/vZ2xsjOrqk6PzO+iajD+aDXrIuEvPLTA7Ip7ZP5n2y2VZNbe1NlFYVo1Rp8kIbGaMHh8bxecPUFJaTjgcEDJiYDAY3mojlUwQiSWIRYOo1HqkEjFul5MpxzR5tnzikRDBSJziwvzT9BL+wpVKZZoWTsgNOFOEtv/6rz7HuMNDKhZELFdTcMpiZnxyIl3VlmfF6ZhEa7QglwpvwO+sZKfmd+C/E4D5Ep9/4nHmL1lN1/F+SossFBWV0DfqpsKmQWWwcuumi9uknQFi78AQRXk67J4E27e9iCgmZn5dGYPjTooKCpBIEhxt6qW6TIMvZaSmtBSlXEFxgY3BMTv9vV0U2Qpobu8m32pgwuWnyKzDPuknx6gAuT5NApBr1FK7YAXFtrz0QumzH/8wH//b77Ck0sYNt95FKuRh0hfl6N4tuJIqFtaWYlTJ2b+vkXW33MTx9maUGiNdnV184//8Exq59KK9mgXiRbvs5ANCp33pS3/Nj3/4A2QqOZ4glOfr8IbidPeNsLi+HK3Zxm2bbrioVmaAeKztGKJUHFN+OeODrQyNh9DI4yQREfAHKSopJOiNIVWGcftT1FRUIyFBJBxBodWSSEQptVr4/avbWbSohsHRcSoLChjsHwdpDFtBOcOD/RAPsWj5evJzzWkgPvGph3j+jztIShR85P57OHJwDxPeKJ3NB9HbSinMM9Hf2YLHn8KUn0fQNc78xatoamnj85/5NHLJxY+QWSBeFET+vHKm3xtOnR6vxhaK0P7lsul8bs4C8XweOsfn3/zmN3n88cffgYQzP/r973+fz372sxmXeyECr1bbU1NT6X3TTZtmJ3n7k08+OXvPmr/4xS9SWVl5If17UXVee+01brnllot6Jlv58npA2Fr6xjdOT2l3qa1ellXzpSpztueu1vSYaTuuJXmZ7pPLAsRXN79KrjWP+po6SCVxu6ZRGnJQy2WkEnFkCiVCSrS2tqPEYymKy6uIRuNUlBSdsa8ybfS1BIirZUum++SyAPHjj3+UyvlLON50hAXLV+Kcmial1mNSq4gEpogGEwxO+Vi3rJiDh7tZsHI1o/ZR/vFrf5sF4tVC1kW2+64AYltbC/aRESampkAipyA3B43JRMAfITdHj72/D2c4SUN1Ph5vFKfHi0Kl5o6bbswC8SIBcbWqvyuAmGnnZNroTOs3F+Vluk8yOjULeeTy8k7G8mWqg3bt2sWGDddmMsRM+ehKywkEArOX6SGRSKQz12fLte8BIbOsRCLJmKEZHREzplVW0JzzQBaIc67LZ6fBWSDOzn6Zc1plgTjnunx2GpxRIHqdU/zxtW3cevudNB/aQ3H1fMbtgxjUCkqrG2g71kq+xYBSa8BuH6Wnt5/1a1exY8cu1m+6KR3/ly1z0wMZBaKQAm0kqGT7i89Qt+o2xoY62LNjG4V5Rjbddh8vbtnJjavq6erpJxRJ8fAjH+Xp/3kaqULP5594gsK8nLnZC1mrySgQB7ua+fkLr7F8xRJaGhvJL60gONnPyJSXHFsxJnmScX+MmkIz/XYHiWSCstKidNDs+9/7fqrKz3zWnO2na98DGQXite+urIWXywMZBaLX601H1WTLte8BgTBB+J+pklEgXq7A2EwZO1flCGRO8+bNQ6H480xgI4O9GPJK0KlOJGASricI/xcuXHheVyWTST796U+ft96FVsgoEDN9EH6hRmTrndsDv/vd77j11lvRarXpipMj3fyvf/4ea5ct5MZ7PkRRzolrv52dnXR1dXHPPfekf37iC59hydLViGJ+7ONTPPapL2A1npDx05/+lAcffDBjrs8CMWOunL2C3g5Ex9gg//ztbxOKJPjK179NieUEuN4OxH//v//Mrn2trF2xALNWzXW3PUB9mS0LxNnb1bNbs7cDMZVM0tzSTH5+PkZzLgrZieCFtwNxYnKCaDSGUadmZMJJfc3JpO3ZEXF29/ms1O7tQDybkm8H4rmMmdVAFG51PfDAA7OyM+ayUps3b2bdunVoNOemgOnrE8hD+7nxxjNHyp/qQ4Gc6rHHHsuYWzP6jviVr3yFZcuW4fJ4EJPCYDDidnswGk/y08xoHo6EUSqUZzVEkGEyGPB43Gk5QjlV1szvw+EISuXZ80I7Xa40x+KMvJkGHVPjOH1BaipOUge7PC5IgslkOk0vn9+PXCZFcQ6dz9crLpfrjLJP2PbnnDunyvJ4POj0BgSG5PGxYQyWAlRvTqfne1b4fP/+/SxevDjN7XOuIhChjo6OsmLFivOZwvT0NJ/4xCfOW+9CK2QUiDOr5p888z+IpSrKCoz4ExruuHEDjY0H6Bkapb62inggwK6mDpbNq8KYY8OiVbD7aDO1lVUEvFOMObwko36MuWWoxREcnhCpWABbcTUrlyzkDy8+R2FpDZP2bgbtPuY3VOJ2OEChwqhREgiGWLJiHc6JwTTthygZRWaw8r7bb+H1HVsRR4N02J3k6GRo5Fpcfj+VleV0drYSTylYXF+FfXQcg8lIOJrizltu4sChvRxrbU/fOIyFfcjlKoxGPR2dPbz/gb9AJRWz7fXNSFRqfP4gkYCbotIKxBIZyxbM49UtW9IEUjkmA+PTHj54//tpaTqEW2CxFcuJ+lyEkXDvHXcgkEn96je/QGnMp8Jm5EBjKw8/9AgtjQdpaz3Kbe99iKmhLuzjdlJJEeGYBBUB5q/aREHO6X/0c25qngFia0c7EpIcPrgPqS6fD733bl54/tfozWaQqghNjxAQ6ckzqsjJtZGrU/HHnbuoLi1jfHyIKVeYhfWVjIw7UUtjjHuiVNr0+JNa7rv9Jjb/6XkiUgOVRQZaWgexWk24nC4qq+tJhF2MT7tYvHw97skBhobseLwebKVVbFy1gqaWRo4cegOtrZJ5JWa87gjDUw6KC3Kxjw6REqsoyjMzZB+nobYq/Uewaf1aDhw9iH2wH5XOjFKcxB2MEA8HSIgUrFi5gsriYtrb22k5dgRfWIxNLyGpNKUTpq9c1MAfX92MKa8wzYvji8K9d97J4UP7mHa7kSk0hD1TDDsC3H37TRTZbOzcvZWo1ERwapBJt59HHnyYxiP7sQ/3sfrG+xjoOMrgUH+aMF4iV9PffYzqRWvYtHr5aYPQnAWiwBcnsPwLtHBen5f6unkCG3G6TE1OodWqSInlqJXyt5w27ZzGZM4h4PGg0uuRikREIxGkcjlikYig34tUpT07oVEqyeCIHVte3smNW+FOtceP0ajD4/Vi0P/5aBGJRlDIT5/WZ6ZJn89DMOhHa8glEnDiDUSw2QoRpxLCDI5SocAf8KdlyGQnNoVnitvjSX9rFGjzUkkmHU4UCtlbOgifG/T6tF7JZAKTyZz2kcPpwGI+JcNrKsnY2CjBWJLK0pK35I+NDhNJiikrKnzrd7FY7DQ9hA9PWzUnQuzZ34IoFWPldWuRv5kV4UyLlUMH9qFQKjFaCigpPLF1I5RZvViZGRH37N1Oc3sfuToZo84gq5cvJBiOIJOrOLhjOxvvuA2vJ0iOToXD5SQlEjHt8mEzG/B4faj1egw6Dfvf2M+CpUuRJUOMT/nRmIwYdQZWLV3C7p3biaXiTDr9WM1GRKIonQPj2Axaod+59e77OLzvNTp6RiktK8Vk0qIQSxkdG8JgLsTtdeFxOiktKUWt1aFVypiYdlNTWsjvXn2d+vKiNJWd1WZFqzaRCjnY0zLMrRuWs2/vfgy5+ZTmm9Hr1CgNJelIo0g0SjCSxJaj40jbcW5aJ6T2TZJMxfn983/ktjs30NI2SEFxISVWKxaThsb2TgZGRnjsww+yZ89WxgSqPIuZiWlnmkNcq9EiEkkIR4Js2nBxLGozoDkNiHE/A+MRxDEP1tJylOcA4uBAH6UlhfQOTlJZfiK9x7sGiDt3vc7AyBTLF86jo7sPa54Zj8+HWmPEPzVORARytY7ygnwiIR+hWIre7i5UGgMyMRRV1TDa24HLF6C4rBxZIghSHd5wmDyTnvKKOg7s3oZEKSUUFVNdVoLTOcqIw0exScOR5jYe/MTnaDmwlZHRaQqLS7BZc3BNTTEyNkQkKqakpJjBoWFKigrR6g1oFTImnG7qyorYfrAJi1ZOKB6nuKyCVCiI3zuNN6Eh5hnD7Q9SXFKJKBXGbNIj0xZC3E/v8VbEChNKSZy2vkFuWnc9qXiIMYcLr1N4Z8xhypkgNz8XrVQgoa/j4OH9NLe084EHPsSena8yMOGioaKMUYeLhfPrSEajSCUKZCo11eXlF/ru/2f1Tt9HjHHkaCvCzLV42dL07COUM42IXR1tRGJxSiuqMGhPrrrfFSPiJXlLmJYcjvMmHk8mBD7EE0ywF5ukfGiwD4lCQ+E7yAv4dtvcwqpeL4zIJz/paG/FVlSOSX/ixOJCS2tLI2VV9ejU517dXqi8s42IZ3v+mtlHzJ41XyxErkz9ObdYmckqIERmCEUsFiN8L3y9+JJCECM8KuRWERYs5yvJVBKx6ERbZ2v3XL8X7uoK/4U6wlehzPws2CDc2RZ+nvl6pnZO1eF8+l6pz9va2qiqqjot+ubt7QucjMKsVF9ff17VBO7yTHJWXpZ9xF/+6heIpQqqywoJJ+WsWFjHG0eaqRLefcbGsVnNNLW0YM7JZ83SBfQODDPt86GTy3B5/axZvZrGgzvoHQuxuKECpAriQW9aJmIJftcEIpWBfLMJ+8gwUpWSRNBD55ifB27fyNG24yfqK7UI92h0Oj1qrYZgIEAsKWbN0gZ2H2iitNgGqRQDw3aScRfzl96CKOrhwP7DSKUhFLoitEoJ4WicTRvW8+zvfs36Vas43j9CfVUZQ/YJ4pFAmsA9HvLh8gYw22yU2mzkmGfPtYc5NyLOTM079uxGIkrS3nwIT8rII++9kX/74dOsWbWYQESMVJrEOT6MKaeQu+68lWf+5ylUhbWowyMkpQZuuu097N78Ww62DLBkYR2lVbUMdjQyNOnEmpuHXJRg0OGjwqqn8/gQNUuWYCZE66ifx++/nf946pfkamQUN8wnMjFCVCQjLNZSWWDijTcO8fiH7+G1vU2MTU0hS0ZArsKWI2XesrvobNxGZ+cwDTUW7F4VCyuL2HfwDf7qiS+w9+BekuEIo1MeSgotDI5MMDVpp6SsGrNahDsQwpGQc8/66zCbzOcdVa5UhTkLxKQwhQnTY0qgWf/z6e7UqU+Y4gTaCoGqJD0VioQttxO/m5neZ6bHlCBLJEz1Cfbu2Un9opWY9Zr0iDYzbablicUkTplahefTU+mbrwfC98I0P0ONEvA62d/czqb16/7s9+ncGW/qnn5GeM14c+oXfh4e6mfK7WfJgvlv1vxzWF3a68jlgeacBeL53BnyTvDUs3/kjttuhLCHvqkoKoKUVlSSTCSIJZJUll1aWtvztT0XP88C8c1etw8PYsrNf+skJeAe4Zcv7ydHLyXhnyYu0xERKZCGRkBdlE5h8aH3vfetBcNcBE8mbc4C8SzeTMQjhGOQjAbw+EP4g2EMajkpsTSd9WlsfILK8uyImCkwZoF4Fk8GXKP8+k+7WDCvFpPBiM/vRqc1IhEJ2zQp8otKmZ4cZXholEUrVtB3vJOCgvx0SNiO7bvZsGkjGo2OXPPp4VqZ6rxrSU4WiGeZmn2OAVrtQba9+jwrV11He3sL9XULEItF2Ad6mL/kOtyOEfbt2c+Xv/Y1Xv/Tixzp6mH5ogYGukeoWViPEC5x/frrryW8XDZbskA8i2vjsTAHDjWyZMmidNxfbo6RqWl3OmRqenqSgqIyxu1DIJZSXFTAq6++znXXrSQQihGL+EAkRa01kJeTHREvBL3vBIiJRFzYmEjvZMxs8gttXhNnzSHfNMdHnMRDXpYtXcbIyAhFRUXYh4eQa3WIEglycnLeMnzK4SDXckpo1IV4P1vnLQ+cHn0TYL9fA9wAACAASURBVOvuJkSJEGs33XjO6Jt9e3amI+ylKjM1lSfD0N6VQHz7qtk93sPvdjUSDQVQJ7yEJVbu2riElzbvZsHyxUScTsYcEyhkMsZcAQpNGtraOnjiK3+HQZ45uty5gtUzhYF1D/kQx73pSKdzhYE1Nx4hz2rBHxZRXfEuB+LbOzzkc3DwWDc2m5XJkX6SYi0rFtWyffcB6ucL739JJhzTyGQSpj0BDAoxk04P1224Cb3y4lPOzhXAnc3O04CYStDV1Q0iMTU11W+d458p+sblchKLxdNByzLpyUHgXTkivt1BYb+T3jEvRrWUwsKzM4BNTE2mj/ROLcIFJ+Ek5s+imOc60s5j/zt5Rzyb6HclEM80NT/z6huUmZW09drZuG4tXZ1H0BvzGTjeRWFZJYlkPH2kV1RgweFwMen2kKPXMuV2p6OwEStoWLSSmrIsld35/g6zQDyLh0JeB45gnJbGI8iUaixGPW6fcIfDRCjgRSRVEvR5WL1mNX0DI3idE2hzrOmz5cGhASwmczpcaf7MefP5emKOf54F4lkAIFzH/NOW7SxYsDgdsi99887EHMfLZTM/C8Q3XetyTqPWGVDITiw0hA3tAb+CvX96jnlLl9JxrAV9jg2tQow3GEcWdbHs+vdQWZjl1M4EOrNAfNOLwYAfuVKF9M1MRSHvFM+/uoM8kwmRUoZncoLS2gYMKgnBUJSB7k7mLVtPdUl+JvphzsvIAnHOQ2B2OCALxNnRD3NeizkHxBkSpjnf87PMAXOOhGmGlu7Qgb1ozTbqqytPYblK4XS7MRtNzDB0Cf3l8rjToWBnKjP1nK5pEEkwG89c70zP2sfGKMy/cu+YXq/7BEGARITL7cZkNDI9OUZKpsZiOkF1cjZbx8bt5FoL0hfdJ8dHONzSwW033/TWiYfwXDAYoDC/kOPHu1AppDi8YZYsaDjN9I7j7dTVnKR4ESrMOVq6mctTu/dsIx6LcrixjWWrr6PIrKaps49QwMWUK0S+ToHaZGHN+pv4wx+eoSi/iuUNlRztGUUc89E/MEJRcRF+t5O+kQmqqgoYsk8xr6aOFQ3VHOwcQhL3MzQ6SlFBGfUVRexubKG6ogrP9BCtXXZyjSpq6hen+Z8PtXVSV1JIMBJj3sJV9LYfJCGWIxdH6e6f5IMfeYj+rsPsP9BEVVUNE0MdLL/+vYz1NxOIJFCrpBzv7MJcVIlGEmXQPkllaSkSMbh8IfQqOU2tzSxeuhKPN0hteRn20UGOH+8mNy8XU04eDsc0SmUKjcaSZoiYGJ9ErNBxx7qVvLBtJ5UlhcQRdEpx3Ypl7D5wCJ9rClVOIR7HENGEhLXLV9LR1Yklx0Bn7yBL59XQO+7AOz6ERKVPc/G4fJM89rFPcuqJ/JybmmeAuHPH6yjUWkKhCPmFRRi1CgZHxnE5xxFLNeQa1Ux7/KxZs4GDR/ZQkl+CzWJi79EWDBoF4UiKggIb9oFuAjERxSX5TIyOotWb05Rxuw42YdDIiaZEFOZZyTHq+N0rm1lUX49jeip96mLWKwnHJYgTASJiBWV5FoZHRpi/eBV9x5sIRJLoNXIkUiUlVfM43noAbzhBZVEBQ0N9lFQuwuMYxuXzYzToIRlDqsmhu/0IJksxxdYcQrEkkXAAUZrsyZ1mkVArVOTlWtIXwYYG+sixWAgFfLgDSfRaEbGElKIC6wlmMb2FuvJCXt9zgPw8C1K5EpNWQXPbcUpKilCpNfi8HlLJKG5/hFtv2ERvXx9i4ky6g9hyjERSCbyOKaaEQJEpJxVlhWxYewOn3iQ/DYipFMIFN6EIp1czV8bPdNYs0Bynr5G9eed7Zgh+1xzxjY2NpdmvhLvIRr0Ot9uVJtzs6euhqryCvqEhKstOcLkI58cmw8nYQuHn3uOdVNYtwqS7sFweoVAIpUr1FuvY5XpNC4WCqFQXptPl0uFMcmPRME6PPx3T+fZypuib13e3IE4ELygMTK/XodTlUvVuI2E6fESY5g5RXJCD3e0h35yDw+nikQcf4Y+bX8KgUjHpD1NbUsTxvgGiUT96Qx6psBfHlANLVQMlRhUWWwWF1tlzUf1KAiuTbZ0JiO19LsQxL+X1884ZBtbV2U5hgY1xh5+qd1sY2MGD+5h2BSkqMOPwBykrLKC/r4+N199I/2AfZoORodExEpEgrV3CCFlIEiX5OXqikRCuuJRyq4WC/IJM9seclXV6GFgyzZUNEsrKS88ZBiYwaYQj0TSjmlJ+kgPyXTM1X0ivR8NBpr0B8vNyL6R6ts4lemDOLVa++c1v8vjjj1+iu7KPXS4PvPTSS2zatOm8WQW6u7vp6enh9ttvP68qL774Io888sh5611ohYySMM3k4hPOlqUKFXKphFgsikx2kqL47YpFY1Hk5/j8Qg05tV4oGECh0qRZ+IUklQKFssCpKHwVEtjI5TJi8TgyqZSTdL8porE48lMoiAXdQ+Ewep3+UtSYNc+cLRff2xW85nLxPf30DymtakAmEqE352DRa5j2eOno6qCgoBjnxBh6k5nVq9exfecrWHKKmF9Tzo49B6mpq8XvduANxVCIhXvOcQJxEVqlgu7uHiqra0lG/IgVqjSjfl15PvtbeijINaQ5bwT64cD0KJvu+iDusV4OHDmGJO5FZS1HI0kRS0q4+fq1PPub37B86QJGJ/yUFlmwj44SDMexWHLweyZx+xMUFebS132c62+9F4s2s+SZVxKlc25qntlHfO21l9P7eYMjDpavXpNO0bD78DGSMTf2iQCLKguIiuSsuf5mXnz5lyypXUxJfg4vb95NflkhYwN9jLv83HL9Oo41HcArNnDd0nqOvLEXkTqHFQvn09R0EG84xQfv2EDTgIux/o40fZ1IJkVHhBvufZB9r/2aoYk45ZYUHmUhVflGDh48ymc/8XH2H9hPNOjDGUySn6dlYGAIpztIWVkRSlEUX1iEzJhDgUHDogXnz9Z5JYF1sW2dTuYeZu/+FkiTuV93TjL3o4cPIJXJybEWUWg7+S5/TS1W3u7QsZERLAWFyC4xUHZqcpT+kQlWLl1yUX01MNBLIBKnobb2op57t1Ses2Tu75YOmit6nk7mHuXw0WOILoDMve1YM4lkiqKSCszGk+/K1/SIOFeAcaXtnHPviDMc2lfa0dn2zu2BOcuhvXXrK5itpVSUFBIJhzEZTQzZ7VjMJuQKJcJmymuvb+P6DRsYnxBCoAqRS2XIpWKCkSgSUsjkCoTMUE3NLZQUl5Cfb03L0mj1JOMRggEPU+440bCHwkLheSnTjgmkWgudzQdxBaIY1GJkahP2/uMUlteycmEto05/+lqqVKYgEg4hpMtweXxY8yxIpDLi8Vj6vFpgG4vHIkQTKTQqBT5fgGQyjn10jJLiIiRSebpuKhFHqzcSiwQ53ttPqZC/pb8Vlbk8zfEtlwnJeqLpJJnDI6Po9Rq0OsObRPeJ9JZSPJ5EplAQi0YZt/djLa5BLoqDWEYsFkEqFjM8MIAqNw+b0ZgOQnhjz3YKKuqwGHTp7S/hDFyjVtDUcRydNEFJ3XKMqhMnIXNuRJxZNW/fvgW/b5quvnFq5y+iyqigacyHJDSBJyShuqKQw4camVdfxRuH97N89QbUUin5WiVNo9PkahV0dbVTXFxKT4+dhqpCJkIJ8o1qNPocxIkwx7s7WbhkE373IM2NzUg0BrSSBOvu+CAt+15HZchBTIz58+bxu9/+gsKqxZTmGXH4fXinHSTiUbq7B1mz8XrG7VPk5Gg51tJIxbwFuEeHaVi8mnjQxcCog4piK1Kllo7G3dh9GvKNKUanPSxZuIDA9Ag5xYsQxX30dzXjCkupLDcx5gadTMa8knx6pr0YlBJaWjsoMsjxq/LI10k43t2HKsdKaZ6Jjo52cgoqqC+3gViFyzPNQE8LUZGB6soSWvcfZOnNN6NNxAnGob/jCNaqBhxdbXiUuayeX8nK5SvYe3A3O7e8yr0ffYKG0hPxmHMWiK3NR1DqcvC6pykuKUUpBn8cfEI2AImcWCyBhASxpMC1nUrn21Mo1ISnJ/BK1FjUQkpJYdyERCyGwWQ5MQr6PeQVlOF3T+EPhrBaiwgEPLhdDpRqXZpfUa0zIxWnsOTk0NneAnINuWYjkUgEpTTFgMNHoUmH1xdg2uVELJaiUmlRKUQkkGI06fFMT5FrK07HAwpZsYptFvrtE8RCXkRiJUqlJL1VZDboGLOPkJdfTCISwB+KIKTTLcq3MOkUMpgqiHmcRJU6DHIRCZEcpTiBTGNMZ9iy24ew2AoJ+z1EojEEr6gkMZSmQoQm4rEgo+NORoe6iaNkzdrVaGUSOnuHsJp1BOMpdHIpYWQY1Io0cdXU9BQqmRSpEJ/4ZirdM1GOdHZ0pSlHautqz3nW3N/XQygcpayiEvUp6YjfFYuVQCCAy+1KRymLpdL0lCqTymjvbCWaELN25crsa90V9MCZtm96RgLpXHyFldXnjL7p6+2muCifQbvz3Rd988rmFznS3MGKpQt549ARli5ehEKmwGA2kErAmhWrrmA3ZJs6Oy1dmLWbNp0TiG/s2YlGp0VjsFFZdjIT6rtiRPzlL57CaKukpsRKJCXFajGRTAjpKVKIJAospgu/e5KF0Tv3wJx9R3znrstKyKQH5hwQ//7v/54777wzkz7MysqAB7Zt28bq1atRq899xWFgYIChoSE2bNhw3lZbWlr4y7/8y/PWu9AKGQ0DE5QTQomy5dr3gJBksvwS80efyTsZBeK17/6shZfLA1kgXi7PXmG5PV3H2LJjH+9/4C+wGHX0DfZRUVpxhbW49OayQLx0382qJze/9Guql6zmud8+R2NjGzV1xdSWluEMxrl5443UVs9uUGaBOKvgdOnKtBx9g+37jlBfW0VzWzf19RV4XG70RgNlxZUU5lsvXfgZnlQqledd/FxMgxkFont6gt/9/mUWL1/FkoUNF5R1/mKUzda9NA/YRwY5cPDIpT18lqcqKitZvGhRxmRmFIhdjXt5+oXtLF5Sj981TSAcIRYKk19Shr27hcXX3cyaNWvQKU7ej82YJVlB72oPZBSIQ92teDBg7z9GNAYSKYjiIqIJDwf2HWHVhhu58cYbs0B8V0Pm8iifUSBeiIq//vWv0rfxrvUibPZarZl9L7uWfXbFgXgtOzNr26V7IKNA7O9o5Oe/38qy5UuoqywhGI5CKoneaME5NUp9wyLcjnFe3raN9cuX43aOYypeiDrlJ5wQEw16MefkMjk9TTgcoLOzi/WrV6HSGphyuhAlotTWN+B1TqUp5EoL8zm0byuH24f48Ec+gt8xyvT0OM094ywoK6Jm0RKGujuwFhYzOjpGQ30t//CNf+D++95HeVUtW/70KsuXL0RjzCUaDqS9GAkF0JvzGOrvIxyPsmrpMpoaj1JaVY3dPoZWKUFvttHbc4yRQQfXrVuJc9qBTKFm2jmBXCyjoroW4bgsz2wgHI0RT4nRaZTYrLZL76lr/MmMAvHEYmUHJaW5RIJRJNIksWAchRp62zt4z0eeoLN5D/6gm77jPZSXlnHHB/6SnVuex+sYo6dvlOIyIezfiNqiRy1OppkYpkd7KaxYxO7de/nrr3yNfTs2k0gluf+263n6Ny/R1zvA333z3/jDs09jMcroHZzC6Qjxt//nH/jpD/4F+7gDkdLCP339f/HkU/+JZ3SI0kU3EXGM0jfQztJVGynNUfLcjqOI/OPp6CCJvoBgLMhXP/VxvvVv36W58Q1slUvJt5r4/Kc+xU9//t+I4mpEoiCjbi9GpQ6xLITfE+J47wDLli2ja3CcKquOqFjDh95/L9bc7FR9tr+njALR554mipyA10kimQ4ARpSEJHGGB4eombeIsM/BpDuAKBbEZMkjz1bMS889w3ggxZqF9VhsNqQSBUlRKk1wSTyK1pCDSqOnu72ZpavW4p6y4w4mmFdTwd49u9J3Rmrr5zPS10k0JUGlVBAQaO/m1dF0cB+24jJ6+wbYuH4dg8MDjI0MU1haRUqgFAl6UOoslBbm0dM/lI7CFkZIgeGhqKyM6tJCvv3t/+BDH/sox7t7KCstoby0lIGhfkRJCYhT6UhycRIh5hxxOrJczPDwSPr+ikGrpKt/FJ1Gzht737hmxrV77rmH3NzMkWdlFIjXjJezhlxxD2SBeMVdnm3wTB7IAjGLi1nhgSwQZ0U3ZJXIKBCFu8JJkQTZmzn3+nq60Bjz0ndWhDIxOYE178TKceb7VCLGlMtHnsV8Wm+kkgkCoTBajSb92UBfNyKJBJc/xuKGsxMmTU5OkJtrJeB1IVJo0ChP8DPOtJmMR5n2BMjNOUkg//bGhbp5uXlpNv1Tn3VOT6E15iAXclucofh8PoKh4Ft2nlol4HOTkirRqk5S3DkmJzHl5iJ5Wzvng6bQjk6nO1+10/wu/GJ8fBStzohWo8bn96HTnluOsKU16fJQVFBw2cjyMwrEVCrJ5s1/pG7+csqK8vnG//4bLAUV9Pf28NW/+wY/e/I/KSqvpK21lYZlK7hrwwp+8ts/4HG6MReUQnAKmVSONxRP38k1GtS0HR/GkmPioYce5fvf/t+odUYKyheztM7G63uP8IE7b+THT/8Ug7WCymIzA12tjPulWHVgybWi0FuYGB2kp2eIldet5J5bbubHP/o+E54Y+QX5SEVRJifGmbdgBSOjo6TCDhDp6B0d4c6Na4iKDZiUCV7auptSi47hsQk++zffYM+rz+N0TqDW5eHye1HL5XT3DqLXqaidV49/ehKPz08EBUtqimhu60Kr0yPT6JBLZHz4/ffTdewI//X0r5m3uA6/04XWUkCOycDK+ZU885uXMRiNKCTJ9Flpd+8QyxbUEAwG0zmsPeEod924ga7uLmRKHV1dx/nG1/8Pe3ZvTd+DHhz18NnPfZHf//anGEy5NB45zNKV16FVyzi6dyu6wjrczmlEqXiaML9u4Uo8E8MMTjrxjPahyy0hFItSk29k1xuH0RZWsrK+nLHhAbwR+OjHHsaoVlzQH8KFVMooEOOxEC9t3so9d9yJWCziF888RSiRYGLKwxc+93l27djK+GgPR471cd31m3jvppXsPHCMoeFBxqeEDWsf1pxcAjEoK87H5XLjdnsQyxQ8/PBj/PH5X6Qv1pfVLCPuH6V72MGH772F73zvexhsVeg1YsYHupGbyqkv0jFoHyel0KOWixkb7KVswXI+dt/d/OjHPyCckKDSaCkszsfvGKFrcBKDKYfaEiutjR3EFQqsJjU5eSVYjUr2t3SikySQKbW85wMfZdvLv6Vn4DjhUAKjtYD6qhr279xCSe1CjCYt7olRPB4/tuJqvO5RpsbGWL3+egZGxlDI5CyaX48sGea5P2ylqMxKfd1C9h84QE11BfWlufzXL/9ITV0duQJtitbE3h1bKKmqpcSay8SUizGPF71CSsjvomHxChqb2vjCE5/h1798Go9HSCVi5Ybb76P56G7EiSQtjQcwFlSQSCbI18npHhpjOhBnWUMlPreL+kWr8E9PEErG6G9vw5RfRFdPL8W5OgLBKEm1iQUFRiQ6Cx2dXXzswUcxaWYpEE9Hfop4PIFUKiUejyN5c8qeme5SbyadiUTCSKVyevq6qa6sJhwOo1Kr09OAsKEtl5+kPhbkzMib+To9aUeqsZBjODGFn7GkUsQTibQOM+2fWk+gOJZIpUjEYhKJeJqvRiET8sRIzxrO1i3oW1F9xuZm9Jz5UEicI9C7CTOwMHP4Q0GMOiE12kkfzdT1eRy4gymKbJaTur6pv2Dz28upPhFki8SSt1ISC3XfrsvM8wLXjrAHKvj3xAvIyTIxOkR73wg3rLvuQga0d1wnoyPi27XZvPllmo61Ul45n1jIR1WRia6xCNZcI94pO4Njkzz0sUf51j99DYlah1KuYkF9OU8+/Ss++thnUMSncXgiLJpfl+ayJpmgvddOfXk+nb3DfOT+9/D/nv4FkwMtXHfbh6mwavB4/Yy7ApQXmEmkRHR3Haeosg6TTsGOV5/HUr4YpVzO+++9m5//9ClspVWIRRIObPsDxYvWUWy1sqC6lH/+j/9k7bJ5RKVmFlTmM+b043JMolFKWLh8Ax3N+0kmU0SRpkeUsrJSRGIR/f3DFNhy0ynRrLl5GHNyEHb3O9pbmL9sPUH3JEHXKOr8BsosKgbHp0nFfAQCMYw5ZiLhCCqNDtd4NwXVa5BEnIQTKdxOFyHXFBGJkjybDYMsSX7lQtwTA+w6eIhSqxVHKIwi6cecW45KrcLn9SL8AXico1TULknTvKi0RkryDBxqPU7bkdcR59aydl4lTo8XY46VRNhLMBhhOhDBMTbMwnk15JfUMr/uzH9w7xiBbwq4rED83vf+je7jHQQxcsPaZSyfV8qTz/4JncmMZ/gYyrxK/uqzn+XZnz/NPfe8h6ee/il1VSUMjrtZtHQVUdcwvSNTGPWaNC9N57EjzF+0gpDfSSgYY9Xa6xnu72bS3k3V4hvobtyJXGfm9W17WFBXgsFgSr/TGfIK0allJDx2XDE1eo2Gzz3xWZ792Q/YuqeV+nmLEPuGmI7LsNpK+ZvPPMKvfv8KfccOsvGuDzHa18KEK4BRq2Hb5hd54ivfZNdrLxD0OiltWMbzv32BDRvXUWoz88vnXmH16qWEfA6ONHWx+vqN5AmLAo+dnNIlpEIu5KIYEYkeIh76x6aQxtyE43IicjX1JdY0F7iEGDJ5Hh7XcJqRzKTP4fjRvSQMRZQW5zPZ30LF4puIeUYYnbBz5Eg7yzdsoCjXiFmlYPuBRhbNX0RCFCMVDXC0tY/FdeVI1EbKcnX86pWdFBuTrLvrYTb/+kmWrbmBfYePQmASlcqIrqAMrVJEPOBFqdbz/gc+ikmnyhTuTpNzWYF42bS+QMEBn5MXXnqV997/AdTy06e0CxRzxmqHDh9ixfIVFy2ivaOdurr69HTf0d7M0LiLWzdtPE2Oc3KEsFjHyGAXK5dd+1xB1zQQLxol2QeumgeyQLxqrs82fKoHMgrEmVXwmValb60e30rPemKdNvOM8P3ZnksmBQKnk+s6QYSwPXSx7Z2tviBfLBYz83VG16SwAhX+ndL2+eAjtPFW/VTqrRSzZ7P/bPLOZduMP07uPghr3xN6ntsnKQTfnc0e4VmBjVZ4bThhh9A/JzQ8dafjYvxxPn/NfJ5RIPZ2NDIaTJGfYybonSaJDJ/PhSXPxph9lMWLFvCn13ewcskiIiE/cWSEw27USi3He3qpq61mcHCMEpuZmESBUq5EKo6z++ABblqznnGPk+7ODkrLqjEbDAwPdmEurCLsd6cpjSMBH4sWL+XQ0UZMGhlijRHHYBc6awU6lZJJey+2knrCQXfa0YFgMA2+aCRITe1C/vjSC+m8MCHXJCGJBvdkPzV1i1Ep1enk4b3dPZgsFqannDTUVXGsuw+jVk0kniQZi2Iy6mju6qSutIJgXIRalmRy3Imt0IbT7eOG9es42HwESQJCIS9KjZFkNEw4mcJqMjHl8UHMj95oZXy4HUVuNRX5NkYHu/BGJel9zWgSBno6yC2sQS5JoNEaUIoi+FMqTEoRjY3NyHUGjGo5UrWeRMCDRmcgkiC9Tzs8FqCurgqlFMRyNS7HGHq9iYmxERQ6A26Pj4JcE16vD2RKOtqOsmjBEoLRJApRAmcwiEkho6phGeYLTGF8IWDMKBCH+zoY9iUwKEVMT44z6XAipDgTthBkchWLFi+mtf04dRWltDYfwmwtJJqIoddo0/F/RpMZKWoioiAqiYyUVIXVpKGtp4e1i5fhFSfp7+hEnIwRjiUx6rWINCZc4+M0LKhm5+s7uO+++/j5b19i9eJawkkIe11EUjJMRjN5BilybTEj9i78zimSMj311RV0th2lvHY5I73t6Cy5yGN+Qppcws4hIlEwmawoZHH6hyaZX1fEK5v3cP/77mI6FMc92kP/qBdNKkphRTUpMSjjYVr6J9m4ejEdnQMU2wxs3d/MZz/+KAMjg4gT0HG8Ga8vijwlomHZElqamzDl5lOar+XI4eMg8iNW5bCgfj6yuJe+0QBB9zAqYx7yVJhQSouQDEujNZKK+oiLNUQDDsYnpymrrCER9NAz5sKsliCWyFCrlASiQcLBFBUV5YQ8kygNNgLOEcacPiJ+D7ULlzI6Ns6C2homRvpRmPMJO0cIJaUMDE9Qmqcmpc5FlfRT3bCG8qK8C8HYBdXJKBAvqMVspbQH3p4sfa67JaNAbGpvwjnlIi/HhFypYWSkjxxrCVGBvT8eRafTI5ZIGBsbRyITIxVJWbVqdfrAf7i3A6W1gon+dsqq5qFVKeg+3p6+y2LQSGnvHqCkMB+7fQK5Sobb5eHuO+5CLEpxtKkRnUaNJxBEKRPR1mVnXlU+MaRIBB5ukYSlC+aTSkTZse8A9TW1HG58g6qKCpqaerDlK9AaixkbHqS6qgqvP8iKpUsRkeTVra9QUVqNy+tHToxQNE5+YQXlxfl0dB5Lj/TBgJdYUoxCJmHK4STHrEckliKTKamrrmJsaJBRt5ORvn5MVhsatfLEK0EwSK6tgNH+blR5RRRYcikusDE5MYovHKeytATH5Bi+YJixySn0Wg2RoBeJUks8GkWuVKUjyuvnL0OtkNHS0pg+tkzEE3iDISx6Fa6Al4ExJ++79TZiQRcTQSiymNi7dxcqvTmdvcAbiLB65cp0Es3de3al8ySKUgmGxyYpLbCmec8TQgYFkYTWpibWrlubvuaRyZJRIDYea0SUEHG8s4mUwkQk6ECm1GOfmODG9WtpPLoflcqMTCpCqdfgnHSy6Za7KcoxMtzTRt90jM6mHdx0xweoLC7ghRd+xeC4g7qaaobtdkryzbj9InItGnZs3ctX//7vUYnhhz/8HqY8K6Pjbjasrqap0408OkpCU0ieIkbfVIjPPvYQqZiX//zvZymrLKOvv4cF9dX0dvRjv2m8kgAAF25JREFUKtASQY9OIsGgTLGvqY8vf+GzSERJ/vuZJ7EZzcSVOUx2H0JfUEvt/2/vPGMku647/6ucc+ruqs45TU/kkDNDcoZDUrPUSktKhC1hZVuGLXDXoGXswrCxnwxjgcV+WsDe5E2AbFIWKVIyxRVpUUzDoTic0D3dPZ27OofqrurKOb2qxbuULCoOKfWaDU+/DwUUXjr3nv97991z/ud/uwc5NtTNd156jmSuSjazQ/fQfawtzuK0O/C1drG8OEYg0M3D9z/I4vQkkXJNlDq0BQIsb+5w4tgQueQWs+sZaukIKquLjtZOLp47I4gL8VyNz156hOXgDDfGJ5gJrvH4Zy9x7Y1XaBi+n0Jog75jA2wvLzF04iJdzV6+/sz/IiepUCiVOBwOcpFVXD1DbG/t8tQXv0QxFWI5pWCwpZEXXvgGWqsTj67OUijJ53/jNzCp4Wt/81e4/EPo61k2IzGaPC7hP5fNgdZgZG8nTGdnO2fvO/uxJnF3Au2+AvFON/uk98tvxL1EHq/7n7Z0ciIWYSeaYqD346bl6kSie3jd+/ft91F9vq9AnJ26TefQMEtzUyhVWsGU0SokakodKkUVncHM1OQ4NneDUHuw2izE4kkafF6RS5bDBaFQmObWVhwmPYlsnnQqhdGow+trFuumhMMR8STKPEWpnMft74RShtn5IL09nZSrNSxGI5l8hoK8IEklTVljo7nBy8L0BHqrTXAF08kEx4+fRM6QnD51kveuXae7u4dEPCxyz6FIgoDPydLqGh0d3Rh1KvLFIslUDqNOSUOgg72dddGmdDqFWq2hVs3T2D7A1uoSxWIGhUJPTSqg1pi45/gI10Zv0dXZzvjYTQItrZQqVRS1Otl8EYOqjsHmYHt9Ha/fj9frExOI2eASrQE/Y7dn6W5vEcO6zdXE5tosWr0dk0HNzOKCiFQMDJ1ie2MZk9lMJpNFo9czM3+bkf4h8oWyyIUXixVG+ruYDK7RGWjk/Zs38dkNJGpWavld8VaW6vKCR1bS2RilXAGb3SnIJ8XUHnm1QxSUNXr3r3BKhIfqHw7kfVT4/oLjpsZHqeos1HIxro/eoLHrCMp8DIvLz+Lta9ga2ykmInhbOhn7wTs8+OnHyazNESpK1Cpw6vgwk7duCc6ix2GnmE+wtLZDU1s3DquavdA22WKZvb1d+odPU0mFKSq0NPlcTI/fRm/SEtlLoFSrOHpkkPHxefSqEmqnn/amBixaA/Lnw1BfF8tL65x/9BJ/9Zd/wR/+m6d57psv09nVyvraInqNFoXRTZPHysrSCp2dPTjsNpLxNbbjNXo62tBqlSxNT1BEz+b2OhfOnmVi/AaPPvE7vPriswwM9/HOOze590Q/8Rw8/thF/sN/+ksunj/DcnCFltZWNvd2OdLWzuJ6GIVUEATgre2QqKFu8DRQKqZYnF+gUlei1pkZ6mjk1uQ4KluARrNEpqyjqyPA5OxtLGolrV0nmJ98V3Awt7d3uXj+fsamR3EYzISiGU4OdvLq2zd4+rcf59Wbi7TY1MyuhAg4tKQUDtSVOB6vj1QihdZkpc1vZ35mGYXJhkYqEtndpKpx0N/VxYUHH0D9K64i+/Pgs69A/DVx/ImeHtuLYHN59rVzP9EG/ZKb5zMxJI0Vi/7giGHtKxB3QuuC+JktVOjubEavUrOxtsRmokp7o51cuUyz349SktAYrITDIdSKGu1dAyJIq9YbxPCRiMZweXzEoxEMJiNqpRqVVkdbk4+J2SAmLSg0evKFnCCZGgwGZhcWqBSLDPb3s7KxQWtzM02BVgrpODPzC7i8jTS6LGJFKFl9QqnWUMqlGT56kvWVBaHGoFIqUGl0JONRwYeUKiW6eoZYXQ2KYLneLK+hp0BZK5Mug0GjxW0zsL4TQ69Vs7gQ5InPPcHtyUmxPuD07G0eOHOG57/9d2Lx8avXr3H23vtwuLyoamXGbo3T2N6JopRnYOgY6yvz3F4M0hnwE4pEcXm9WDQqSjUFWpWKojxT1qpxODzo1CrqdYm5xSDnzp5jb2eTcFymcOVx2s3kCiWUVMlXFDQ3+TFqFIxOTmG1WDh9z2ki4U2xqlUhm8HmcVOV1wtUKoTmYTZfYmSwj2s3buJ22Ymn8jQ3ugkuzpBTmfHoNRw9fg+aX1Au8as8gPsKxM2NZabm5tnaTXLyeD+ldFqEOLSOZnaCU/SeOkPA42BzJYijoQ2TTsPN99/mkU9/kcWZUbZ2t7FY7dgMViKpGGpFHZu/jfDCFCann0fPnuS/PPM8JwbbKVSV1OtKNNUC0VwBp8NBYi+G1WpgOxwX0iCnz1wkn9kjOD9DJKeg3e/EbrcTXFrlyPFBNoNBTt7/ad793oug1n8wC1Qq2FhZ574LjzI/eplLn/sd4pFNblx5DaUtgFGnQE2Zss6BRVVHqyhT1TnZWt9Er5D48u99hf/53/+C9t4h1taX+YPf+wrfeP5ZUnnQKEs0+ltwurwoq0XBXWzp7+T977/GF778NAtT11lYXcfnsGDztLGyMY25DrGqjg63hfH5NU4MdKA0OPDajKyHtinnsjz6+Bd567WX8NhtfO/N9zh7/z0EF5cINNoIp+FIb4/4xt3a3uLG+6P8yZ/9OW++8iyZijzMBthcC7K6HaXT7yFVKBJN5PnqV77En//7/8jp8w/iMFtF0PzqjWv0n7iH5GaIi59+kkbHLyEif0w07isQP+a9f+JweTWCQ/WsX6cHf3zu3OyUKGLTGYx0te1vvG9/LPzZq+wrEOVJxMb2rgiMWow6FlfW8LodIqfqdntIRndEBykUSvb2opw7c4arV38gWMz1ahmD0cLiyiqnjg+xtxtjayckCqD0WhWrKyt86tJjXH73TVqbu9Gq6lSqEtFkGrNOzW50j+ZAO5l0Qp6CodNbKOdTQo4kHI/jlIPIKq0ocpInPN0tjUwuLOGyWUjnyxwb6OXvXv0eI/09ImBsUNeJJLJUcklsLq8IFCuqJVLZHFqdgchOCF+jj7WNDVFiYNTqRHGUnNJ02BzodWquX7/KuYc/I2KkRqNZEArk5YAzxTKquhwclzgx3MeVa2M0+DykkikRyM9WqxQzSUwWN3qtgkymgFTL09I8wN7uKlqrjXwywZGj9zB+9ftUjY20+X3odRq2d7dEjUpdpaBQVmDXq/D523FYzf+/MLQv191XII7dHhUB7SvvvkNPXz+Vap1yLoLK1ojf60FVh9tzozR6/GQSKS498Zs899f/GX/XKTZnrmP0NKFWqXHZ1ayuxbFo62wlSpw/c4zXv/td/vWf/hnf+sb/wGBupMXvJJdJ8/7YPJ/5zMOMvf8DTDavmGwksinaWjtYnryG0h4g0NyERpKH8DIOpSQC3E8+fB8TGym0hQjXZ1d46gv/gu9cvom6ksDuakCSaqi0BrwGiblQQTDHq/kkC0sr6K12pHSCAhrUWhVdbc1cvXyF05ceY23iJt3DpzHr6izMTnD/Y1/ghf/z3/A2t4palVw2jVJroa/NznujK/zx07/NM9+6TG/AxPJmlLaubhaDU1i1KhQGFy0eK9977S3OXTyL19HBSnCMLHUK4V0+96WnePOlZ0jVzTT4XLhMauIVkJIx8qUMem83pkpG9Mu50x+fxLsvCPuIF9lXIH7Ee37osDq7e2ERqvi42+7e7i88T97nc/v2NfL/E/bVJXYjcfEW+8fedsO7/yTl7T5hIP5ju/Hwfge1Bw6BeFA9c5fZdQjEu8zhB7W5+wrESjHNyk4KLSWaAu1sri+LdNv01AzDI8eolXMUKjVsFgv5QolKPoPR5aacL2DQKCkr1DS5nIQTCaqlIjablXg8KTRe5ExkqSoJRnO1XsfpcDF26zrdXQPodGqRW9WqqkRTFbq7OlFIJUHZkovas5m0INFa7B4WF2dwORxINQWri1PYGzqw6uqkywraW1qQKkWi0SiDA4PMzE6LmXCxUMBsNLC+vUVzoA2nzcR2aEsIjnoddnK5NPFcCb/bJXLBiUwep9UoJjvFfJZQOExrSwcOq4mN7R0RVTBo1eiMpg8ETWtlisWyoHq1trZjNWgYn53H63KhVClR1iXi6TweuwWD2UosGkGrNxKNhGlo9LMT2qTR34bVoCK4uo7V5kCjVKA3GqhIHwie2qwWorGUkH+WtXYiuztCw8diMgm5ZpvTIxIMvR0drG7tIOdc9Tod0UQSk9FIa2sHoa1V4Yv17R0G+gYx7OMyJfsKxLnbN8Dq582Xv85jT/wWr7/xXQZ72plbk9m9ZmIZCbfXS3RziVShLnh7VHMojB5c+iqbyRqdPhuFSpHr10Y5/cDD7KxMYXYF2N1aZ3i4n3cvX6Grv5cTpx7i8usv0dTSIYrKQxkFUi5CXaWno70bqZhkYS1Ei8fMXk6J12XE7W4itbtCpmYgFt2hWi7hb/IzPTdLSyBAS2s3tXyYtWiVxx86yYtvXMerr5Ao6XBYlSyuhDg5ckQAZWxinJbeEbYXJqhqrbS6TVyfWubsqQGWNuNQTKA2uWhxaZndTNLV2kqD10khn2FyfhnySZz+bpxmJYWSxObKAs6WfhHwVypqLAfnCGeqPHT2NKV8AYfTycLcBKmyDr8dtuIFpCpoVBXS+SpDfb24rRZq1Jlf28Zp0jAXDKJX1dHZ/DQ4DUhoyGWzqKp5ViMZjvS2srodwWnQ0NDSLerFNRotpWpFSL3USnmiOYlaLsJnnvwyr3zrb2gfOoWiEKe56wjDPV379oLdVyCWS0UyuTwGgx6DXi9kO+SnXy5MkmN+KpUs3wG1WpVyWaJQLOCw26lUK6JgRyaThiMhvJ4GajUJrdwppZKQAVHI0h/ItR4FNFoNOp0eqVqlUq2Kc2XCba1aQarX0euNlEsFIU3yo/tKUgWDwUghnxPXLVYqQjlC1lcWuXuFAp3OQKVcRKFSo1ZAtSYSLcI+cYhsh1KFsl6jIkkolWrRFpVSTrfVKZXLQkWirpALsapo1BqRhqtWa6g0WlRyMRJ1yqUPmDCyHTJBVm6rXKQkX0Oj1VGTKsKeUqks+lEhy5LIEtA/vKbcblkVrVIuCVtlsWSFUoNeqyGbz4s3mcz9DLT3i7ikVqcVRFr5evIIIYi5PyxAk4EnybIuej3pZBKNTotSKdOJ66LEQ6FQIYszGw1GoXIm2yzHSuX/+7ntKxCr5QIv//1rggeXLJTEKgEtLV2oymkmVsIEfBYhvO7y+Tl/5j5mZqbQ6DQUSxWMJjOFXFamA6EzmalViuQrYFBJNLf1UinlmZm6hd5sJpWvYVAp0SnrmBxOIrtbWBxemv0Bcc9soSS7ht3QOm3tvbhtZjbDUaamx+nr7KKnb5it9SA1pZp6rS6Ak07EcLtdmK1O6pUCo+OjnLr3IZRSjt29GNlUAn9HH8GpMbxNzWg0GuQHz+trErnnRCpDtQ69ne1MTs2i1anxOJ1E4nGkikR4d4OWzn6K8meCzcJccInu7l4SexHKNQmTwcCR4RFmZyaxe5pEodLk/CIX77+fiakpMazLRVpKFEjyb61EqVJneGCAyelJTDotdZUOOf2by5fEcG+x2sSDKm/5YoUjA72MT05xbGSExYUZdGYHZr2a8akZHrlwgZuj1zFZnVQLOcwy2yiyQw49DU4rFQmqxRwWm5VsJktHV98/yP3tByD3FYgzM+PMLG8QXZtC72mjXKricbtpcjsIBNqYnRsnvBOhob2bM8ePU07tcHk2xO7iKL62AToCPq68/jK+gbMU9lbp7h8msrHCkdMX2FiaZCa4icOkxuH2kM2VSafT2E1q1naSeCwajt/7EHsbC2wm0rhNanYzNfq7OjCqatycHEdjsKGtVTj/6BO8/cpzGL1+lHW5lrDM2nYKv79BfKNlkhEmJqd46qmneeWVb1OXJFZCewy2utnOKjFU4uRVdswU6Bk+RTkdYXx6HpfHz4V7hvnf3/y/XHroflQqJdtrC+iczaR2VlHqDczMrDMy0snU9AydrQGqKiteC1y/tcQf/9uv8s3nvobS6KSUjuH2t3L+WB//9dmX6QjYQGkgGtvDbXcI4aS9VInfffJRvnN5DK2UEUQMfS1HY3sP77z+Fu2dHai1GmLJBM3Nbdw70MErVyf5l59/gm+98AzFmpp6KYvRHeDxC/fy7Euv09Xq5vtvXOGRf/aYkHgxaA0UJAXDvS28/dZ1HnjkEW699waf+83fF0SI/dr2FYjy+PLDMtifse/DNbc/2vnhutlf1qCfd+7PO/5XPS4eDWN2eNGqfrY2+I50zZ9qhDyE/6I+uJPTZKJvPFfF47D+w6F3atOd9n/4nj8+VmInEv+1yK37Xdu8r0DMxLd559YijV4XqloJtd6ELPcmD7fysqqzi4vi9T48eISiJFEq5NEbDIJRvbkbBSmP3mjn3mMj3BifJJcMobUF6GxrFuKTFlczlVyMal2F2+2lUswyOT1FW0cPU1O36Ghrx+XysLMbpsHtYGJ6jp6udrQ6WQQpgUpnErPpY8dPceO918nUTQx1dxOLbpMv16kWs9SUWsGwmV9cwutrEN+tF8+d5fuX3xHDdEProNAvnFmJoFEUSWcKuB0WUffb4HESlCcIBiPxZIze3hEiW3OEUnDmaB+xVJpsroisydPd08fo2A26uvrFbHg3lsJl1TE2tYDLpKKkc5OObRLw+bDYnJjNNkJby0joMOsUKNQGMokwSquPBquemlKDqlYhFFonWVJhVhSpmXwY6gXKtQqB5h4im3Nsx4o02vWkqmoahN0VapUSdYUGdb2I0eYRM+tKXYFBp2U7FMbrtolvVIPBTKGQQVmr0t49jNnwY7nAOz1kd9q/r0Ccmb0thqO3379Jk8eJ0ajHYHawvTxPWaXFqlOQrZkoR5fRuLvo8moZnV7DYdbja+8hv7NCxejk3JEe/vrbr+L32lEj0dp9lMjmPHW58KqaJ5FMMjh8D+nUDnNzczhdPqGY1eKxsbq2imTyCkdojBY2l+bpHjmFUUoRSlaYXwjyp199iq/97YuCt9cU6MSgkVDpzKRiYSHbJnMom9s7CW9t4GloJOBvJZ7YY+72TY6duYS2lMDe3M3MzbcZXQgx2OYmnCrjNNRJFgGVBr2U5cKnPsuLzz9H/7FTuLR1Rm/PiIo5p82I1+tiKbiOv6UDu0We1CDA3+hvIhzepT3QQCRTxqhSUymkaGobIBxaRGdxUy/mKJSK7MRSPHDfaTaXF3E3d1MtpJiem6Ozo4ON7W3amhr4gbyG80Anj37qn/PCN55Ba7KJSZ5Bq6Km1tPf3SkiDMGtGCa1glShAAo1HX4vM9NTtAycxKWrMLcapqezA6NeyWvfeZkv/9G/w2s+wEKdPy158fP+y6/1n5b3uNMT86P9PyHp8eGs9Q+1MaKxKG7XB98uPxom93sY+Wlb85kkCr0Fg0aebX78bS+6h8f96+etZQlAp9ePy/7jof3jW/PJnLGvb0RZPP3FV/6eRx56kOXlVexWK8srQVraukRIJpvaY3RikqMjx3h/9AbDXZ0cPXWG0RtXMZtN5EsVLCYdiXQZHUW0JrsQPpeLlhR1BclUkopUxudyshPP47FqCLT1sbU2z9zSGn2drfhaelmduUaspBVvJY2jiQunT34yvXt414/cA/sKxKWleYLrW0i5KKbGHmJrM6QljZhd9o48QGpvhYXldVwOK3qLg7GxCf7kj/4Vb129ha5eIF9T4TBqCMcSbK9tcub8ReLRELVyiZ1wBJ/XS1mpRyokaenoZeLaFT77+d/ixpXvEi0qUNRrfOHJJ/jbrz+PxW4lGk9y6sRRhgaPCmr94XZwe2BfgXhwm3lo2UHvgUMgHnQP3SX2HQLxLnH0QW/mIRAPuofuEvsOgXiXOPqgN/MQiAfdQ3eJfYdAvEscfdCbeQjEg+6hu8S+QyDeJY4+6M08BOJB99BdYt8hEO8SRx/0Zh4C8aB76C6x7xCId4mjD3ozD4F40D10l9h3CMS7xNEHvZmHQDzoHrpL7DsE4l3i6IPezP8H/imo2hZktbQ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8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90" y="-2693"/>
              <a:ext cx="4515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40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Programma</a:t>
              </a: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Freccia a destra 24"/>
          <p:cNvSpPr/>
          <p:nvPr/>
        </p:nvSpPr>
        <p:spPr>
          <a:xfrm>
            <a:off x="-2340768" y="5517232"/>
            <a:ext cx="50405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-3807045" y="5167809"/>
            <a:ext cx="2618406" cy="70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reeform 5"/>
          <p:cNvSpPr>
            <a:spLocks/>
          </p:cNvSpPr>
          <p:nvPr/>
        </p:nvSpPr>
        <p:spPr bwMode="auto">
          <a:xfrm>
            <a:off x="3049588" y="5517233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61689"/>
              </p:ext>
            </p:extLst>
          </p:nvPr>
        </p:nvGraphicFramePr>
        <p:xfrm>
          <a:off x="1015850" y="2442442"/>
          <a:ext cx="7112300" cy="41789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7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36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0534">
                <a:tc>
                  <a:txBody>
                    <a:bodyPr/>
                    <a:lstStyle/>
                    <a:p>
                      <a:pPr algn="ctr"/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baseline="0" dirty="0"/>
                        <a:t>Km.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/>
                        <a:t>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422">
                <a:tc>
                  <a:txBody>
                    <a:bodyPr/>
                    <a:lstStyle/>
                    <a:p>
                      <a:r>
                        <a:rPr lang="it-IT" sz="1100" dirty="0"/>
                        <a:t>Inizio manifestazione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r>
                        <a:rPr lang="it-IT" sz="1400" b="1" dirty="0"/>
                        <a:t>RICOGNIZIONE:</a:t>
                      </a:r>
                    </a:p>
                    <a:p>
                      <a:r>
                        <a:rPr lang="it-IT" sz="1400" b="1" dirty="0"/>
                        <a:t>8,30/9,20 per le categorie dai ragazzi ai senior</a:t>
                      </a:r>
                    </a:p>
                    <a:p>
                      <a:r>
                        <a:rPr lang="it-IT" sz="1400" b="1" dirty="0"/>
                        <a:t>Con gli sci e pettorale indossato</a:t>
                      </a:r>
                    </a:p>
                    <a:p>
                      <a:endParaRPr lang="it-IT" sz="1400" b="1" dirty="0"/>
                    </a:p>
                    <a:p>
                      <a:r>
                        <a:rPr lang="it-IT" sz="1400" b="1" dirty="0"/>
                        <a:t>9,30/10,20 per le categorie dai </a:t>
                      </a:r>
                      <a:r>
                        <a:rPr lang="it-IT" sz="1400" b="1" dirty="0" err="1"/>
                        <a:t>superbabiy</a:t>
                      </a:r>
                      <a:r>
                        <a:rPr lang="it-IT" sz="1400" b="1" dirty="0"/>
                        <a:t> ai cuccioli</a:t>
                      </a:r>
                    </a:p>
                    <a:p>
                      <a:r>
                        <a:rPr lang="it-IT" sz="1400" b="1" dirty="0"/>
                        <a:t>A piedi, a bordo pista, accompagnati da tecnico accreditato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492">
                <a:tc>
                  <a:txBody>
                    <a:bodyPr/>
                    <a:lstStyle/>
                    <a:p>
                      <a:r>
                        <a:rPr lang="it-IT" sz="1100" dirty="0"/>
                        <a:t>Ricognizione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Con gli sci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Dalle ore 08:30</a:t>
                      </a:r>
                      <a:r>
                        <a:rPr lang="it-IT" sz="1100" baseline="0" dirty="0"/>
                        <a:t> alle ore 09:20</a:t>
                      </a:r>
                      <a:endParaRPr lang="it-IT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SUPER BABY M e F – BABY F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 km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1 </a:t>
                      </a:r>
                      <a:r>
                        <a:rPr lang="it-IT" sz="1100" baseline="0" dirty="0"/>
                        <a:t>giro - </a:t>
                      </a:r>
                      <a:r>
                        <a:rPr lang="it-IT" sz="1100" dirty="0"/>
                        <a:t>Ricognizione con sci e un solo tecnico per società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6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BABY M - CUCCIOLI F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km </a:t>
                      </a: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(2x1km)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2 giri da 1</a:t>
                      </a:r>
                      <a:r>
                        <a:rPr lang="it-IT" sz="1100" baseline="0" dirty="0"/>
                        <a:t> - </a:t>
                      </a:r>
                      <a:r>
                        <a:rPr lang="it-IT" sz="1100" dirty="0"/>
                        <a:t>Ricognizione con sci e un solo tecnico per società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1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CUCCIOLI M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 km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baseline="0" dirty="0"/>
                        <a:t>2 giri da 1,5 km - </a:t>
                      </a:r>
                      <a:r>
                        <a:rPr lang="it-IT" sz="1100" dirty="0"/>
                        <a:t>Ricognizione con sci e un solo tecnico per società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RAGAZZI F 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 km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2 giri da 2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6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RAGAZZI M – ALLIEVI F, JUNIORES, SENIORES F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 km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2 giri da 2,5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8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ALLIEVI M</a:t>
                      </a:r>
                      <a:endParaRPr lang="it-IT" sz="1200" kern="5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7.5 km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3 giri da 2,5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5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JUNIORES e SENIORES 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90170" algn="l"/>
                          <a:tab pos="270510" algn="l"/>
                        </a:tabLst>
                      </a:pPr>
                      <a:r>
                        <a:rPr lang="it-IT" sz="1000" kern="5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10 km</a:t>
                      </a:r>
                      <a:endParaRPr lang="it-IT" sz="12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Individuale T.L.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it-IT" sz="1100" dirty="0"/>
                        <a:t>3 giri da 3,3 km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987" y="-3093"/>
              <a:ext cx="5412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40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Comitato Organizzatore</a:t>
              </a:r>
              <a:endParaRPr kumimoji="0" 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eform 5"/>
          <p:cNvSpPr>
            <a:spLocks/>
          </p:cNvSpPr>
          <p:nvPr/>
        </p:nvSpPr>
        <p:spPr bwMode="auto">
          <a:xfrm>
            <a:off x="3049588" y="5517233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5DA4F14C-FC06-4F66-9606-96B989545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541804"/>
              </p:ext>
            </p:extLst>
          </p:nvPr>
        </p:nvGraphicFramePr>
        <p:xfrm>
          <a:off x="395535" y="2457178"/>
          <a:ext cx="4038921" cy="2783410"/>
        </p:xfrm>
        <a:graphic>
          <a:graphicData uri="http://schemas.openxmlformats.org/drawingml/2006/table">
            <a:tbl>
              <a:tblPr firstRow="1" firstCol="1" bandRow="1"/>
              <a:tblGrid>
                <a:gridCol w="2388247">
                  <a:extLst>
                    <a:ext uri="{9D8B030D-6E8A-4147-A177-3AD203B41FA5}">
                      <a16:colId xmlns:a16="http://schemas.microsoft.com/office/drawing/2014/main" val="3543663989"/>
                    </a:ext>
                  </a:extLst>
                </a:gridCol>
                <a:gridCol w="1650674">
                  <a:extLst>
                    <a:ext uri="{9D8B030D-6E8A-4147-A177-3AD203B41FA5}">
                      <a16:colId xmlns:a16="http://schemas.microsoft.com/office/drawing/2014/main" val="2792875207"/>
                    </a:ext>
                  </a:extLst>
                </a:gridCol>
              </a:tblGrid>
              <a:tr h="277054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i="1" u="sng" kern="50">
                          <a:effectLst/>
                          <a:latin typeface="Calibri" panose="020F0502020204030204" pitchFamily="34" charset="0"/>
                          <a:ea typeface="AvantGarde-Demi"/>
                          <a:cs typeface="Times New Roman" panose="02020603050405020304" pitchFamily="18" charset="0"/>
                        </a:rPr>
                        <a:t>COMITATO ORGANIZZATORE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366173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Direttore di Gara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AvantGarde-Medium"/>
                          <a:cs typeface="Times New Roman" panose="02020603050405020304" pitchFamily="18" charset="0"/>
                        </a:rPr>
                        <a:t>Michele Scaramuzza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085103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Coordinatore manifestazione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Gianni Giavedon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844542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Direttore di Pista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Marco Giavedon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927744"/>
                  </a:ext>
                </a:extLst>
              </a:tr>
              <a:tr h="56697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Segreteria e Responsabile Uff. Gare – Covid Manager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Marina Cadel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472977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Responsabile controlli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Daniele Santarossa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05196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Cronometraggi FICr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FICr Pordenone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041368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Servizio Sanitario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 FVG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150520"/>
                  </a:ext>
                </a:extLst>
              </a:tr>
              <a:tr h="2770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Giudici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Delegati FISI</a:t>
                      </a:r>
                      <a:endParaRPr lang="it-IT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613031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8A402B32-FC69-4C5A-9C95-E57FAED97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99176"/>
              </p:ext>
            </p:extLst>
          </p:nvPr>
        </p:nvGraphicFramePr>
        <p:xfrm>
          <a:off x="4943624" y="2544764"/>
          <a:ext cx="4038922" cy="2695824"/>
        </p:xfrm>
        <a:graphic>
          <a:graphicData uri="http://schemas.openxmlformats.org/drawingml/2006/table">
            <a:tbl>
              <a:tblPr firstRow="1" firstCol="1" bandRow="1"/>
              <a:tblGrid>
                <a:gridCol w="1274334">
                  <a:extLst>
                    <a:ext uri="{9D8B030D-6E8A-4147-A177-3AD203B41FA5}">
                      <a16:colId xmlns:a16="http://schemas.microsoft.com/office/drawing/2014/main" val="647751060"/>
                    </a:ext>
                  </a:extLst>
                </a:gridCol>
                <a:gridCol w="2764588">
                  <a:extLst>
                    <a:ext uri="{9D8B030D-6E8A-4147-A177-3AD203B41FA5}">
                      <a16:colId xmlns:a16="http://schemas.microsoft.com/office/drawing/2014/main" val="3288947368"/>
                    </a:ext>
                  </a:extLst>
                </a:gridCol>
              </a:tblGrid>
              <a:tr h="235011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LOGISTICA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71894"/>
                  </a:ext>
                </a:extLst>
              </a:tr>
              <a:tr h="235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UFFICO GARA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c/o Info Point Piancavallo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196870"/>
                  </a:ext>
                </a:extLst>
              </a:tr>
              <a:tr h="235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AvantGarde-Bold"/>
                          <a:cs typeface="Times New Roman" panose="02020603050405020304" pitchFamily="18" charset="0"/>
                        </a:rPr>
                        <a:t>AREA DI GARA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Centro Fondo Piancavallo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906956"/>
                  </a:ext>
                </a:extLst>
              </a:tr>
              <a:tr h="12792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RIUNIONE DEI CAPISQUADRA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Ore 17.00, in modalità telematica collegamento tramite google meet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u="sng" kern="50">
                          <a:solidFill>
                            <a:srgbClr val="00008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https://meet.google.com/vuy-mnsk-srf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219267"/>
                  </a:ext>
                </a:extLst>
              </a:tr>
              <a:tr h="7115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b="1" kern="5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Ritiro Pettorali</a:t>
                      </a:r>
                      <a:endParaRPr lang="it-IT" sz="1100" kern="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85"/>
                        </a:spcBef>
                        <a:spcAft>
                          <a:spcPts val="500"/>
                        </a:spcAft>
                      </a:pPr>
                      <a:r>
                        <a:rPr lang="it-IT" sz="1000" kern="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Zona antistante campo gara – vicino al centro medico</a:t>
                      </a:r>
                      <a:endParaRPr lang="it-IT" sz="1100" kern="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67745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-1307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404" y="-2870"/>
              <a:ext cx="5995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32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Km. 1 </a:t>
              </a:r>
              <a: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BABY SP. F.-M.  BABY F.</a:t>
              </a:r>
              <a:b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 1X2 </a:t>
              </a:r>
              <a:r>
                <a:rPr lang="it-IT" sz="1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BABY M. - CUCCIOLI F</a:t>
              </a:r>
              <a:b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</a:br>
              <a:r>
                <a:rPr kumimoji="0" lang="it-IT" b="1" i="0" u="none" strike="noStrike" cap="none" normalizeH="0" baseline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Percorso</a:t>
              </a:r>
              <a:r>
                <a:rPr kumimoji="0" lang="it-IT" b="1" i="0" u="none" strike="noStrike" cap="none" normalizeH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 Giallo</a:t>
              </a:r>
              <a:endPara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00" y="3240336"/>
            <a:ext cx="1238250" cy="1333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26032D0-5EB0-4617-9826-1F4E79E37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23999"/>
            <a:ext cx="5659076" cy="39506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322" y="-2786"/>
              <a:ext cx="5896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32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 2X2 </a:t>
              </a:r>
              <a:r>
                <a:rPr lang="it-IT" sz="20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RAGAZZI F.</a:t>
              </a:r>
              <a:br>
                <a:rPr lang="it-IT" sz="20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</a:br>
              <a:r>
                <a:rPr kumimoji="0" lang="it-IT" b="1" i="0" u="none" strike="noStrike" cap="none" normalizeH="0" baseline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Percorso</a:t>
              </a:r>
              <a:r>
                <a:rPr kumimoji="0" lang="it-IT" b="1" i="0" u="none" strike="noStrike" cap="none" normalizeH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 Verde</a:t>
              </a:r>
              <a:endPara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9" y="2101472"/>
            <a:ext cx="5639137" cy="395456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00" y="3240336"/>
            <a:ext cx="123825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90" y="-2688"/>
              <a:ext cx="5055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32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Km. 1,5X2 </a:t>
              </a:r>
              <a:r>
                <a:rPr lang="it-IT" sz="24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Cuccioli M.</a:t>
              </a:r>
              <a:endParaRPr lang="it-IT" sz="3200" b="1" dirty="0">
                <a:solidFill>
                  <a:srgbClr val="002B58"/>
                </a:solidFill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t-IT" b="1" i="0" u="none" strike="noStrike" cap="none" normalizeH="0" baseline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Percorso</a:t>
              </a:r>
              <a:r>
                <a:rPr kumimoji="0" lang="it-IT" b="1" i="0" u="none" strike="noStrike" cap="none" normalizeH="0" dirty="0">
                  <a:ln>
                    <a:noFill/>
                  </a:ln>
                  <a:solidFill>
                    <a:srgbClr val="002B58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Nero</a:t>
              </a:r>
              <a:endParaRPr kumimoji="0" lang="it-IT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" name="Freeform 5"/>
          <p:cNvSpPr>
            <a:spLocks/>
          </p:cNvSpPr>
          <p:nvPr/>
        </p:nvSpPr>
        <p:spPr bwMode="auto">
          <a:xfrm>
            <a:off x="3049588" y="5517233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00" y="3240336"/>
            <a:ext cx="1238250" cy="13335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1B88F23-B01C-4062-A62B-C958B9805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0" y="2166038"/>
            <a:ext cx="5760640" cy="402157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0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361" y="-2955"/>
              <a:ext cx="5909" cy="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Km. 2,5X2 </a:t>
              </a:r>
              <a:r>
                <a:rPr lang="it-IT" sz="14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RAG. M – ALL.-JUN-SEN 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 2,5X3 </a:t>
              </a:r>
              <a:r>
                <a:rPr lang="it-IT" sz="14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Allievi M.</a:t>
              </a:r>
              <a: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 </a:t>
              </a:r>
              <a:b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Percorso Celeste</a:t>
              </a: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302" y="2190573"/>
            <a:ext cx="5594144" cy="39276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00" y="3240336"/>
            <a:ext cx="123825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-37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57" y="-3153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369" y="-2718"/>
              <a:ext cx="5795" cy="1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30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Km. 3,30X3 Giovani M. </a:t>
              </a:r>
              <a:r>
                <a:rPr lang="it-IT" b="1" dirty="0" err="1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Percoso</a:t>
              </a:r>
              <a:r>
                <a:rPr lang="it-IT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 blu</a:t>
              </a:r>
              <a:endParaRPr kumimoji="0" 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500" y="3240336"/>
            <a:ext cx="1238250" cy="13335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268501"/>
            <a:ext cx="5424660" cy="3824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0" y="0"/>
            <a:ext cx="9144010" cy="2268538"/>
            <a:chOff x="0" y="-4124"/>
            <a:chExt cx="14399" cy="3572"/>
          </a:xfrm>
        </p:grpSpPr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0" y="-4124"/>
              <a:ext cx="14399" cy="3572"/>
            </a:xfrm>
            <a:custGeom>
              <a:avLst/>
              <a:gdLst/>
              <a:ahLst/>
              <a:cxnLst>
                <a:cxn ang="0">
                  <a:pos x="14173" y="0"/>
                </a:cxn>
                <a:cxn ang="0">
                  <a:pos x="0" y="0"/>
                </a:cxn>
                <a:cxn ang="0">
                  <a:pos x="0" y="3571"/>
                </a:cxn>
                <a:cxn ang="0">
                  <a:pos x="14173" y="1250"/>
                </a:cxn>
                <a:cxn ang="0">
                  <a:pos x="14173" y="0"/>
                </a:cxn>
              </a:cxnLst>
              <a:rect l="0" t="0" r="r" b="b"/>
              <a:pathLst>
                <a:path w="14174" h="3572">
                  <a:moveTo>
                    <a:pt x="14173" y="0"/>
                  </a:moveTo>
                  <a:lnTo>
                    <a:pt x="0" y="0"/>
                  </a:lnTo>
                  <a:lnTo>
                    <a:pt x="0" y="3571"/>
                  </a:lnTo>
                  <a:lnTo>
                    <a:pt x="14173" y="1250"/>
                  </a:lnTo>
                  <a:lnTo>
                    <a:pt x="14173" y="0"/>
                  </a:lnTo>
                  <a:close/>
                </a:path>
              </a:pathLst>
            </a:custGeom>
            <a:solidFill>
              <a:srgbClr val="002B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7426" y="-3147"/>
              <a:ext cx="6716" cy="2065"/>
            </a:xfrm>
            <a:custGeom>
              <a:avLst/>
              <a:gdLst/>
              <a:ahLst/>
              <a:cxnLst>
                <a:cxn ang="0">
                  <a:pos x="6716" y="0"/>
                </a:cxn>
                <a:cxn ang="0">
                  <a:pos x="721" y="351"/>
                </a:cxn>
                <a:cxn ang="0">
                  <a:pos x="0" y="2065"/>
                </a:cxn>
                <a:cxn ang="0">
                  <a:pos x="6716" y="2065"/>
                </a:cxn>
                <a:cxn ang="0">
                  <a:pos x="6716" y="0"/>
                </a:cxn>
              </a:cxnLst>
              <a:rect l="0" t="0" r="r" b="b"/>
              <a:pathLst>
                <a:path w="6716" h="2065">
                  <a:moveTo>
                    <a:pt x="6716" y="0"/>
                  </a:moveTo>
                  <a:lnTo>
                    <a:pt x="721" y="351"/>
                  </a:lnTo>
                  <a:lnTo>
                    <a:pt x="0" y="2065"/>
                  </a:lnTo>
                  <a:lnTo>
                    <a:pt x="6716" y="2065"/>
                  </a:lnTo>
                  <a:lnTo>
                    <a:pt x="6716" y="0"/>
                  </a:lnTo>
                  <a:close/>
                </a:path>
              </a:pathLst>
            </a:custGeom>
            <a:solidFill>
              <a:srgbClr val="EEBD3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2332" y="-3260"/>
              <a:ext cx="4226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it-IT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8844" y="-2405"/>
              <a:ext cx="4536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it-IT" sz="2800" b="1" dirty="0">
                  <a:solidFill>
                    <a:srgbClr val="002B58"/>
                  </a:solidFill>
                  <a:latin typeface="Calibri" pitchFamily="34" charset="0"/>
                  <a:cs typeface="Arial" pitchFamily="34" charset="0"/>
                </a:rPr>
                <a:t>Informazioni Gara</a:t>
              </a:r>
              <a:endParaRPr lang="it-IT" b="1" dirty="0">
                <a:solidFill>
                  <a:srgbClr val="002B58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22" name="Freeform 5"/>
          <p:cNvSpPr>
            <a:spLocks/>
          </p:cNvSpPr>
          <p:nvPr/>
        </p:nvSpPr>
        <p:spPr bwMode="auto">
          <a:xfrm>
            <a:off x="3049588" y="5517232"/>
            <a:ext cx="6094412" cy="1340768"/>
          </a:xfrm>
          <a:custGeom>
            <a:avLst/>
            <a:gdLst/>
            <a:ahLst/>
            <a:cxnLst>
              <a:cxn ang="0">
                <a:pos x="9595" y="0"/>
              </a:cxn>
              <a:cxn ang="0">
                <a:pos x="0" y="1529"/>
              </a:cxn>
              <a:cxn ang="0">
                <a:pos x="9595" y="1545"/>
              </a:cxn>
              <a:cxn ang="0">
                <a:pos x="9595" y="0"/>
              </a:cxn>
            </a:cxnLst>
            <a:rect l="0" t="0" r="r" b="b"/>
            <a:pathLst>
              <a:path w="9596" h="1546">
                <a:moveTo>
                  <a:pt x="9595" y="0"/>
                </a:moveTo>
                <a:lnTo>
                  <a:pt x="0" y="1529"/>
                </a:lnTo>
                <a:lnTo>
                  <a:pt x="9595" y="1545"/>
                </a:lnTo>
                <a:lnTo>
                  <a:pt x="9595" y="0"/>
                </a:lnTo>
                <a:close/>
              </a:path>
            </a:pathLst>
          </a:custGeom>
          <a:solidFill>
            <a:srgbClr val="EEBD3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88641"/>
            <a:ext cx="2808311" cy="93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1187624" y="2176978"/>
            <a:ext cx="6696744" cy="36574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Le iscrizioni vanno effettuate direttamente sul portale F.I.S.I. OnLine, entro le </a:t>
            </a:r>
            <a:r>
              <a:rPr lang="it-IT" sz="2000" b="1" dirty="0">
                <a:solidFill>
                  <a:schemeClr val="tx2"/>
                </a:solidFill>
              </a:rPr>
              <a:t>ore 14.00 di SABATO 15 gennaio 2022</a:t>
            </a:r>
            <a:r>
              <a:rPr lang="it-IT" dirty="0">
                <a:solidFill>
                  <a:schemeClr val="tx2"/>
                </a:solidFill>
              </a:rPr>
              <a:t>, vedi 1.8 </a:t>
            </a:r>
            <a:r>
              <a:rPr lang="it-IT" dirty="0" err="1">
                <a:solidFill>
                  <a:schemeClr val="tx2"/>
                </a:solidFill>
              </a:rPr>
              <a:t>A.dS.I</a:t>
            </a:r>
            <a:r>
              <a:rPr lang="it-IT" dirty="0">
                <a:solidFill>
                  <a:schemeClr val="tx2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Riunione Giuria sabato 15 gennaio alle ore 17.00  c/o Infopoint Piancavallo in modalità telematica con collegamento </a:t>
            </a:r>
            <a:r>
              <a:rPr lang="it-IT" dirty="0" err="1">
                <a:solidFill>
                  <a:schemeClr val="tx2"/>
                </a:solidFill>
              </a:rPr>
              <a:t>google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err="1">
                <a:solidFill>
                  <a:schemeClr val="tx2"/>
                </a:solidFill>
              </a:rPr>
              <a:t>meet</a:t>
            </a:r>
            <a:r>
              <a:rPr lang="it-IT" dirty="0">
                <a:solidFill>
                  <a:schemeClr val="tx2"/>
                </a:solidFill>
              </a:rPr>
              <a:t>:</a:t>
            </a:r>
          </a:p>
          <a:p>
            <a:pPr algn="just">
              <a:spcBef>
                <a:spcPts val="285"/>
              </a:spcBef>
              <a:spcAft>
                <a:spcPts val="500"/>
              </a:spcAft>
            </a:pPr>
            <a:r>
              <a:rPr lang="it-IT" dirty="0">
                <a:solidFill>
                  <a:schemeClr val="tx2"/>
                </a:solidFill>
              </a:rPr>
              <a:t>      </a:t>
            </a:r>
            <a:r>
              <a:rPr lang="it-IT" sz="1800" u="sng" kern="50" dirty="0">
                <a:solidFill>
                  <a:srgbClr val="0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https://meet.google.com/vuy-mnsk-srf</a:t>
            </a:r>
            <a:endParaRPr lang="it-IT" sz="1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Le premiazioni avranno luogo presso la zona stadio circa mezz’ora dopo il termine delle gare.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Informazioni: WEB: www.sciclubpanorama.it, MAIL: sc.panorama@libero.it, INFO GENERALI: presidente Michele Scaramuzza </a:t>
            </a:r>
            <a:r>
              <a:rPr lang="it-IT" dirty="0" err="1">
                <a:solidFill>
                  <a:schemeClr val="tx2"/>
                </a:solidFill>
              </a:rPr>
              <a:t>cell</a:t>
            </a:r>
            <a:r>
              <a:rPr lang="it-IT" dirty="0">
                <a:solidFill>
                  <a:schemeClr val="tx2"/>
                </a:solidFill>
              </a:rPr>
              <a:t>. 338 4361113, Uff Gare Marina 333 2362174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i="1" u="sng" dirty="0">
                <a:solidFill>
                  <a:schemeClr val="tx2"/>
                </a:solidFill>
              </a:rPr>
              <a:t>Si ricorda che tutto quello qui non espressamente specificato va integrato con il Regolamento di Gara e Agenda dello sciatore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sz="1300" i="1" dirty="0">
              <a:solidFill>
                <a:srgbClr val="002060"/>
              </a:solidFill>
              <a:latin typeface="Arial Narrow" panose="020B0604020202020204" pitchFamily="34" charset="0"/>
              <a:ea typeface="ITC Avant Garde Gothic Medium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67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896</Words>
  <Application>Microsoft Office PowerPoint</Application>
  <PresentationFormat>Presentazione su schermo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</dc:creator>
  <cp:lastModifiedBy>santarossa.daniele santarossa.daniele</cp:lastModifiedBy>
  <cp:revision>53</cp:revision>
  <cp:lastPrinted>2022-01-15T16:29:41Z</cp:lastPrinted>
  <dcterms:created xsi:type="dcterms:W3CDTF">2019-11-27T21:21:06Z</dcterms:created>
  <dcterms:modified xsi:type="dcterms:W3CDTF">2022-01-15T17:38:18Z</dcterms:modified>
</cp:coreProperties>
</file>